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9144000" cy="5143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9DC7D-2B94-4BBD-81AB-8CE4C1EE0856}" v="22" dt="2019-12-13T13:51:58.80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91" y="20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2024" y="3863186"/>
            <a:ext cx="8199950" cy="1024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72024" y="3863186"/>
            <a:ext cx="8199950" cy="1024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4903470"/>
          </a:xfrm>
          <a:custGeom>
            <a:avLst/>
            <a:gdLst/>
            <a:ahLst/>
            <a:cxnLst/>
            <a:rect l="l" t="t" r="r" b="b"/>
            <a:pathLst>
              <a:path w="9144000" h="4903470">
                <a:moveTo>
                  <a:pt x="0" y="4903199"/>
                </a:moveTo>
                <a:lnTo>
                  <a:pt x="9144000" y="4903199"/>
                </a:lnTo>
                <a:lnTo>
                  <a:pt x="9144000" y="0"/>
                </a:lnTo>
                <a:lnTo>
                  <a:pt x="0" y="0"/>
                </a:lnTo>
                <a:lnTo>
                  <a:pt x="0" y="4903199"/>
                </a:lnTo>
                <a:close/>
              </a:path>
            </a:pathLst>
          </a:custGeom>
          <a:solidFill>
            <a:srgbClr val="EDEE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182800" y="0"/>
            <a:ext cx="503999" cy="5049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874" y="468322"/>
            <a:ext cx="831425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2.jp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59156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SKATING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04482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COMBI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4390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RACE COMBI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629536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Прямая передача энергии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Автоматическое </a:t>
            </a:r>
            <a:r>
              <a:rPr lang="ru-RU" sz="1000" dirty="0" err="1">
                <a:latin typeface="Arial Narrow"/>
                <a:cs typeface="Arial Narrow"/>
              </a:rPr>
              <a:t>встёгивание</a:t>
            </a:r>
            <a:r>
              <a:rPr lang="ru-RU" sz="1000" dirty="0">
                <a:latin typeface="Arial Narrow"/>
                <a:cs typeface="Arial Narrow"/>
              </a:rPr>
              <a:t>, ручное выстегивание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46020" cy="233974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RACE COMBI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Спортивные комбинированные крепления для лыж с платформой IFP. Флексор средней жесткости позволяет кататься классическим и коньковым ходами. Крепления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инструментов.</a:t>
            </a: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endParaRPr lang="ru-RU"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330835">
              <a:lnSpc>
                <a:spcPts val="1150"/>
              </a:lnSpc>
              <a:spcBef>
                <a:spcPts val="415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LOCK  </a:t>
            </a:r>
            <a:r>
              <a:rPr sz="1000" spc="-5" dirty="0">
                <a:latin typeface="Arial Narrow"/>
                <a:cs typeface="Arial Narrow"/>
              </a:rPr>
              <a:t>SLIDER;FLOWFLEX®;TORSION-PROOFED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TEP-IN</a:t>
            </a:r>
            <a:r>
              <a:rPr sz="1000" dirty="0">
                <a:latin typeface="Arial Narrow"/>
                <a:cs typeface="Arial Narrow"/>
              </a:rPr>
              <a:t>;HEEL PRE-  </a:t>
            </a:r>
            <a:r>
              <a:rPr sz="1000" spc="-10" dirty="0">
                <a:latin typeface="Arial Narrow"/>
                <a:cs typeface="Arial Narrow"/>
              </a:rPr>
              <a:t>ADJUST;COMBI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7673342" y="4146355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2016" y="414635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91251" y="4146355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9925" y="414635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73964" y="4110478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1876" y="4110478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2638" y="4110478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5224" y="3803741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10824" y="2358711"/>
            <a:ext cx="81851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10824" y="2939290"/>
            <a:ext cx="743585" cy="342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ru-RU" sz="1000" dirty="0">
                <a:latin typeface="Arial Narrow"/>
                <a:cs typeface="Arial Narrow"/>
              </a:rPr>
              <a:t>Фиксация</a:t>
            </a:r>
            <a:r>
              <a:rPr sz="1000" dirty="0">
                <a:latin typeface="Arial Narrow"/>
                <a:cs typeface="Arial Narrow"/>
              </a:rPr>
              <a:t>  </a:t>
            </a:r>
            <a:endParaRPr lang="ru-RU" sz="1000" dirty="0">
              <a:latin typeface="Arial Narrow"/>
              <a:cs typeface="Arial Narrow"/>
            </a:endParaRPr>
          </a:p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24204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S57520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20473" y="2939292"/>
            <a:ext cx="338455" cy="351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step-in  228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8" name="object 18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47300" y="4928457"/>
            <a:ext cx="36913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COMBI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3 990</a:t>
            </a:r>
            <a:r>
              <a:rPr lang="ru-RU" dirty="0" smtClean="0"/>
              <a:t>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9835" y="468322"/>
            <a:ext cx="4935185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COMPACT</a:t>
            </a:r>
            <a:r>
              <a:rPr lang="ru-RU" dirty="0"/>
              <a:t> COMBI</a:t>
            </a:r>
            <a:r>
              <a:rPr dirty="0"/>
              <a:t> STEP-IN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95824" y="3454477"/>
            <a:ext cx="223583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FREE;CLIP  </a:t>
            </a:r>
            <a:r>
              <a:rPr sz="1000" spc="-5" dirty="0">
                <a:latin typeface="Arial Narrow"/>
                <a:cs typeface="Arial Narrow"/>
              </a:rPr>
              <a:t>LOCK;FLOWFLEX®;TORSION-PROOFED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</a:t>
            </a:r>
            <a:r>
              <a:rPr sz="1000" dirty="0">
                <a:latin typeface="Arial Narrow"/>
                <a:cs typeface="Arial Narrow"/>
              </a:rPr>
              <a:t>-I</a:t>
            </a:r>
            <a:r>
              <a:rPr lang="de-AT" sz="1000" dirty="0">
                <a:latin typeface="Arial Narrow"/>
                <a:cs typeface="Arial Narrow"/>
              </a:rPr>
              <a:t>N</a:t>
            </a:r>
            <a:r>
              <a:rPr sz="1000" dirty="0">
                <a:latin typeface="Arial Narrow"/>
                <a:cs typeface="Arial Narrow"/>
              </a:rPr>
              <a:t>;COMBI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5" name="object 5"/>
          <p:cNvSpPr/>
          <p:nvPr/>
        </p:nvSpPr>
        <p:spPr>
          <a:xfrm>
            <a:off x="7673342" y="3753495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92016" y="3753496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1251" y="3753495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9925" y="3753495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73964" y="3717617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91876" y="3717617"/>
            <a:ext cx="4610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CLIP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2638" y="3717618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15224" y="3410882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S62</a:t>
            </a:r>
            <a:r>
              <a:rPr lang="en-US" sz="1000" dirty="0">
                <a:latin typeface="Arial Narrow"/>
                <a:cs typeface="Arial Narrow"/>
              </a:rPr>
              <a:t>0</a:t>
            </a:r>
            <a:r>
              <a:rPr sz="1000" dirty="0">
                <a:latin typeface="Arial Narrow"/>
                <a:cs typeface="Arial Narrow"/>
              </a:rPr>
              <a:t>19</a:t>
            </a:r>
          </a:p>
          <a:p>
            <a:pPr marL="12700" marR="27940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step-in  236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5" name="object 15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300" y="4928457"/>
            <a:ext cx="36913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lang="en-US"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900" dirty="0">
                <a:solidFill>
                  <a:srgbClr val="FFFFFF"/>
                </a:solidFill>
                <a:latin typeface="Arial Narrow"/>
                <a:cs typeface="Arial Narrow"/>
              </a:rPr>
              <a:t>COMBI</a:t>
            </a:r>
            <a:endParaRPr lang="en-US" sz="900" dirty="0">
              <a:latin typeface="Arial Narrow"/>
              <a:cs typeface="Arial Narrow"/>
            </a:endParaRPr>
          </a:p>
        </p:txBody>
      </p:sp>
      <p:sp>
        <p:nvSpPr>
          <p:cNvPr id="17" name="Textfeld 8"/>
          <p:cNvSpPr txBox="1"/>
          <p:nvPr/>
        </p:nvSpPr>
        <p:spPr>
          <a:xfrm>
            <a:off x="347300" y="2393856"/>
            <a:ext cx="1786300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en-US" sz="1000" b="1" dirty="0">
                <a:solidFill>
                  <a:srgbClr val="000000"/>
                </a:solidFill>
                <a:latin typeface="Arial Narrow"/>
              </a:rPr>
              <a:t>COMPACT STEP-IN IFP</a:t>
            </a:r>
          </a:p>
        </p:txBody>
      </p:sp>
      <p:sp>
        <p:nvSpPr>
          <p:cNvPr id="18" name="Textfeld 10"/>
          <p:cNvSpPr txBox="1"/>
          <p:nvPr/>
        </p:nvSpPr>
        <p:spPr>
          <a:xfrm>
            <a:off x="3224041" y="2393856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9" name="Textfeld 13"/>
          <p:cNvSpPr txBox="1"/>
          <p:nvPr/>
        </p:nvSpPr>
        <p:spPr>
          <a:xfrm>
            <a:off x="347300" y="2602571"/>
            <a:ext cx="2840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4400" lvl="0" fontAlgn="base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solidFill>
                  <a:srgbClr val="000000"/>
                </a:solidFill>
                <a:latin typeface="Arial Narrow"/>
              </a:rPr>
              <a:t>Гоночное крепление начального уровня для лыж с платформой IFP. Флексор средней жесткости позволяет кататься классическим и коньковым ходами. Крепления </a:t>
            </a:r>
            <a:r>
              <a:rPr lang="en-US" sz="1000" dirty="0" smtClean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устанавливаются и регулируются без дополнительных инструментов.</a:t>
            </a:r>
          </a:p>
        </p:txBody>
      </p:sp>
      <p:sp>
        <p:nvSpPr>
          <p:cNvPr id="20" name="Textfeld 14"/>
          <p:cNvSpPr txBox="1"/>
          <p:nvPr/>
        </p:nvSpPr>
        <p:spPr>
          <a:xfrm>
            <a:off x="3224041" y="2602571"/>
            <a:ext cx="269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4400">
              <a:lnSpc>
                <a:spcPts val="1150"/>
              </a:lnSpc>
            </a:pPr>
            <a:r>
              <a:rPr lang="ru-RU" sz="1000" b="0" i="0" u="none" strike="noStrike" dirty="0" smtClean="0">
                <a:solidFill>
                  <a:srgbClr val="000000"/>
                </a:solidFill>
                <a:latin typeface="Arial Narrow"/>
              </a:rPr>
              <a:t>- Легко использовать</a:t>
            </a:r>
            <a:r>
              <a:rPr sz="1000" b="0" i="0" u="none" strike="noStrike" dirty="0" smtClean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1000" b="0" i="0" u="none" strike="noStrike" dirty="0" smtClean="0">
                <a:solidFill>
                  <a:srgbClr val="000000"/>
                </a:solidFill>
                <a:latin typeface="Arial Narrow"/>
              </a:rPr>
              <a:t>- Установка и регулировка без инструментов</a:t>
            </a:r>
            <a:r>
              <a:rPr sz="1000" b="0" i="0" u="none" strike="noStrike" dirty="0" smtClean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1000" b="0" i="0" u="none" strike="noStrike" dirty="0" smtClean="0">
                <a:solidFill>
                  <a:srgbClr val="000000"/>
                </a:solidFill>
                <a:latin typeface="Arial Narrow"/>
              </a:rPr>
              <a:t>- Устойчивость и контроль</a:t>
            </a:r>
            <a:r>
              <a:rPr sz="1000" b="0" i="0" u="none" strike="noStrike" dirty="0" smtClean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1000" b="0" i="0" u="none" strike="noStrike" dirty="0" smtClean="0">
                <a:solidFill>
                  <a:srgbClr val="000000"/>
                </a:solidFill>
                <a:latin typeface="Arial Narrow"/>
              </a:rPr>
              <a:t>- Ручное </a:t>
            </a:r>
            <a:r>
              <a:rPr lang="ru-RU" sz="1000" b="0" i="0" u="none" strike="noStrike" dirty="0" err="1" smtClean="0">
                <a:solidFill>
                  <a:srgbClr val="000000"/>
                </a:solidFill>
                <a:latin typeface="Arial Narrow"/>
              </a:rPr>
              <a:t>всёгивание</a:t>
            </a:r>
            <a:endParaRPr sz="10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1 700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00469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233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CONTROL STEP-IN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324735" cy="127534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CONTROL STEP-IN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Прогулочное полуавтоматическое крепление для классического хода для лыж с платформой IFP. Крепления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инструментов.</a:t>
            </a: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15" dirty="0">
                <a:latin typeface="Arial Narrow"/>
                <a:cs typeface="Arial Narrow"/>
              </a:rPr>
              <a:t>.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5224" y="2358711"/>
            <a:ext cx="2423576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Легко использовать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Устойчивость и контроль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Легко пристегивать ботинок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12026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LOCK  </a:t>
            </a:r>
            <a:r>
              <a:rPr sz="1000" spc="-5" dirty="0">
                <a:latin typeface="Arial Narrow"/>
                <a:cs typeface="Arial Narrow"/>
              </a:rPr>
              <a:t>SLIDER;FLOWFLEX®;TORSION-PROOFED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</a:t>
            </a:r>
            <a:r>
              <a:rPr lang="de-AT" sz="1000" dirty="0">
                <a:latin typeface="Arial Narrow"/>
                <a:cs typeface="Arial Narrow"/>
              </a:rPr>
              <a:t>STEP</a:t>
            </a:r>
            <a:r>
              <a:rPr sz="1000" dirty="0">
                <a:latin typeface="Arial Narrow"/>
                <a:cs typeface="Arial Narrow"/>
              </a:rPr>
              <a:t>-I</a:t>
            </a:r>
            <a:r>
              <a:rPr lang="de-AT" sz="1000" dirty="0">
                <a:latin typeface="Arial Narrow"/>
                <a:cs typeface="Arial Narrow"/>
              </a:rPr>
              <a:t>N</a:t>
            </a:r>
            <a:r>
              <a:rPr sz="1000" dirty="0">
                <a:latin typeface="Arial Narrow"/>
                <a:cs typeface="Arial Narrow"/>
              </a:rPr>
              <a:t>;HEEL PRE-  </a:t>
            </a:r>
            <a:r>
              <a:rPr sz="1000" spc="-10" dirty="0">
                <a:latin typeface="Arial Narrow"/>
                <a:cs typeface="Arial Narrow"/>
              </a:rPr>
              <a:t>ADJUST;CLASSIC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S60020</a:t>
            </a:r>
            <a:endParaRPr sz="1000">
              <a:latin typeface="Arial Narrow"/>
              <a:cs typeface="Arial Narrow"/>
            </a:endParaRPr>
          </a:p>
          <a:p>
            <a:pPr marL="12700" marR="27940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step-in  242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1579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3 500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233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CONTROL STEP-IN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12026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LOCK  </a:t>
            </a:r>
            <a:r>
              <a:rPr sz="1000" spc="-5" dirty="0">
                <a:latin typeface="Arial Narrow"/>
                <a:cs typeface="Arial Narrow"/>
              </a:rPr>
              <a:t>SLIDER;FLOWFLEX®;TORSION-PROOFED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</a:t>
            </a:r>
            <a:r>
              <a:rPr sz="1000" dirty="0">
                <a:latin typeface="Arial Narrow"/>
                <a:cs typeface="Arial Narrow"/>
              </a:rPr>
              <a:t>-I</a:t>
            </a:r>
            <a:r>
              <a:rPr lang="de-AT" sz="1000" dirty="0">
                <a:latin typeface="Arial Narrow"/>
                <a:cs typeface="Arial Narrow"/>
              </a:rPr>
              <a:t>N</a:t>
            </a:r>
            <a:r>
              <a:rPr sz="1000" dirty="0">
                <a:latin typeface="Arial Narrow"/>
                <a:cs typeface="Arial Narrow"/>
              </a:rPr>
              <a:t>;HEEL PRE-  </a:t>
            </a:r>
            <a:r>
              <a:rPr sz="1000" spc="-10" dirty="0">
                <a:latin typeface="Arial Narrow"/>
                <a:cs typeface="Arial Narrow"/>
              </a:rPr>
              <a:t>ADJUST;CLASSIC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S60220</a:t>
            </a:r>
            <a:endParaRPr sz="1000">
              <a:latin typeface="Arial Narrow"/>
              <a:cs typeface="Arial Narrow"/>
            </a:endParaRPr>
          </a:p>
          <a:p>
            <a:pPr marL="12700" marR="27940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step-in  242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7675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395824" y="2358711"/>
            <a:ext cx="2324735" cy="127534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CONTROL STEP-IN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Прогулочное полуавтоматическое крепление для классического хода для лыж с платформой IFP. Крепления </a:t>
            </a:r>
            <a:r>
              <a:rPr lang="en-US" sz="1000" dirty="0" smtClean="0">
                <a:latin typeface="Arial Narrow"/>
                <a:cs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инструментов.</a:t>
            </a: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sz="1000" spc="-15" dirty="0">
                <a:latin typeface="Arial Narrow"/>
                <a:cs typeface="Arial Narrow"/>
              </a:rPr>
              <a:t>.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3215224" y="2358711"/>
            <a:ext cx="2423576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Легко использовать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Устойчивость и контроль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Легко пристегивать ботинок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3 500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617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TOUR STEP-IN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346960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TOUR STEP-IN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Прогулочное полуавтоматическое крепление для классического хода для лыж с платформой IFP. Крепления </a:t>
            </a:r>
            <a:r>
              <a:rPr lang="en-US" sz="1000" dirty="0" smtClean="0">
                <a:latin typeface="Arial Narrow"/>
                <a:cs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02755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FREE;CLIP  </a:t>
            </a:r>
            <a:r>
              <a:rPr sz="1000" spc="-5" dirty="0">
                <a:latin typeface="Arial Narrow"/>
                <a:cs typeface="Arial Narrow"/>
              </a:rPr>
              <a:t>LOCK;FLOWFLEX®;TORSION-PROOFED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</a:t>
            </a:r>
            <a:r>
              <a:rPr sz="1000" dirty="0">
                <a:latin typeface="Arial Narrow"/>
                <a:cs typeface="Arial Narrow"/>
              </a:rPr>
              <a:t>-I</a:t>
            </a:r>
            <a:r>
              <a:rPr lang="de-AT" sz="1000" dirty="0">
                <a:latin typeface="Arial Narrow"/>
                <a:cs typeface="Arial Narrow"/>
              </a:rPr>
              <a:t>N</a:t>
            </a:r>
            <a:r>
              <a:rPr sz="1000" dirty="0">
                <a:latin typeface="Arial Narrow"/>
                <a:cs typeface="Arial Narrow"/>
              </a:rPr>
              <a:t>;HEEL PRE-  </a:t>
            </a:r>
            <a:r>
              <a:rPr sz="1000" spc="-10" dirty="0">
                <a:latin typeface="Arial Narrow"/>
                <a:cs typeface="Arial Narrow"/>
              </a:rPr>
              <a:t>ADJUST;CLASSIC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4610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CLIP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S60417</a:t>
            </a:r>
            <a:endParaRPr sz="1000">
              <a:latin typeface="Arial Narrow"/>
              <a:cs typeface="Arial Narrow"/>
            </a:endParaRPr>
          </a:p>
          <a:p>
            <a:pPr marL="12700" marR="27940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step-in  236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0817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FITNESS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3215224" y="2358711"/>
            <a:ext cx="2423576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Легко использовать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Устойчивость и контроль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Легко пристегивать ботинок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2 900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94068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06628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BCX</a:t>
            </a:r>
            <a:r>
              <a:rPr spc="-90" dirty="0"/>
              <a:t> </a:t>
            </a:r>
            <a:r>
              <a:rPr dirty="0"/>
              <a:t>MAGNUM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423576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BCX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MAGNUM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5" dirty="0">
                <a:latin typeface="Arial Narrow"/>
                <a:cs typeface="Arial Narrow"/>
              </a:rPr>
              <a:t>Крепления для лыжных походов под ботинки BCX. Более широкое крепления для обеспечения максимальной надежности в сложных условиях. Широкая направляющая (67мм).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15224" y="2358711"/>
            <a:ext cx="2575976" cy="59567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791845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Простота в использовании</a:t>
            </a:r>
          </a:p>
          <a:p>
            <a:pPr marL="12700" marR="79184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Отличный контроль и надежность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859155" cy="41465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1000" dirty="0">
                <a:latin typeface="Arial Narrow"/>
                <a:cs typeface="Arial Narrow"/>
              </a:rPr>
              <a:t>BC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3209925" y="3737583"/>
            <a:ext cx="609600" cy="420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BC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S65018</a:t>
            </a:r>
          </a:p>
          <a:p>
            <a:pPr marL="12700" marR="22225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530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1" name="object 11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47300" y="4935824"/>
            <a:ext cx="35389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5 500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1548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BCX</a:t>
            </a:r>
            <a:r>
              <a:rPr spc="-90" dirty="0"/>
              <a:t> </a:t>
            </a:r>
            <a:r>
              <a:rPr dirty="0"/>
              <a:t>AUTO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284095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Простота в использовании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Можно открывать лыжной палкой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Отличный контроль и надежность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99776" cy="1583126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BCX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AUTO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Крепления для лыжных походов под ботинки BCX. Более широкое крепления для обеспечения максимальной надежности в сложных условиях. Широкая направляющая (56 </a:t>
            </a:r>
            <a:r>
              <a:rPr lang="ru-RU" sz="1000" dirty="0" err="1">
                <a:latin typeface="Arial Narrow"/>
                <a:cs typeface="Arial Narrow"/>
              </a:rPr>
              <a:t>mm</a:t>
            </a:r>
            <a:r>
              <a:rPr lang="ru-RU" sz="1000" dirty="0">
                <a:latin typeface="Arial Narrow"/>
                <a:cs typeface="Arial Narrow"/>
              </a:rPr>
              <a:t>).</a:t>
            </a: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endParaRPr lang="ru-RU" sz="10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000" dirty="0">
                <a:latin typeface="Arial Narrow"/>
                <a:cs typeface="Arial Narrow"/>
              </a:rPr>
              <a:t>S</a:t>
            </a:r>
            <a:r>
              <a:rPr lang="de-AT" sz="1000" dirty="0">
                <a:latin typeface="Arial Narrow"/>
                <a:cs typeface="Arial Narrow"/>
              </a:rPr>
              <a:t>TEP</a:t>
            </a:r>
            <a:r>
              <a:rPr sz="1000" dirty="0">
                <a:latin typeface="Arial Narrow"/>
                <a:cs typeface="Arial Narrow"/>
              </a:rPr>
              <a:t>-I</a:t>
            </a:r>
            <a:r>
              <a:rPr lang="de-AT" sz="1000" dirty="0">
                <a:latin typeface="Arial Narrow"/>
                <a:cs typeface="Arial Narrow"/>
              </a:rPr>
              <a:t>N</a:t>
            </a:r>
            <a:r>
              <a:rPr sz="1000" dirty="0">
                <a:latin typeface="Arial Narrow"/>
                <a:cs typeface="Arial Narrow"/>
              </a:rPr>
              <a:t>;BC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4692016" y="3839660"/>
            <a:ext cx="609600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9925" y="3854899"/>
            <a:ext cx="694942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2638" y="3819023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BC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FLEXOR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15224" y="3512286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Step-In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0472" y="2613749"/>
            <a:ext cx="956727" cy="6709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S65119</a:t>
            </a:r>
          </a:p>
          <a:p>
            <a:pPr marL="12700" marR="5080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</a:t>
            </a:r>
            <a:r>
              <a:rPr lang="ru-RU" sz="1000" dirty="0">
                <a:latin typeface="Arial Narrow"/>
                <a:cs typeface="Arial Narrow"/>
              </a:rPr>
              <a:t>Автоматическая</a:t>
            </a:r>
            <a:r>
              <a:rPr sz="1000" dirty="0">
                <a:latin typeface="Arial Narrow"/>
                <a:cs typeface="Arial Narrow"/>
              </a:rPr>
              <a:t>  450</a:t>
            </a:r>
            <a:r>
              <a:rPr sz="1000" spc="-1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2" name="object 12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7300" y="4935824"/>
            <a:ext cx="33103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ADVENTURE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5 300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3458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WORLDCUP SKATE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434590" cy="890628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spc="-15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>
              <a:lnSpc>
                <a:spcPts val="1175"/>
              </a:lnSpc>
            </a:pPr>
            <a:r>
              <a:rPr lang="ru-RU" sz="1000" spc="-15" dirty="0">
                <a:latin typeface="Arial Narrow"/>
                <a:cs typeface="Arial Narrow"/>
              </a:rPr>
              <a:t>- Фиксатор </a:t>
            </a:r>
            <a:r>
              <a:rPr lang="ru-RU" sz="1000" spc="-15" dirty="0" err="1">
                <a:latin typeface="Arial Narrow"/>
                <a:cs typeface="Arial Narrow"/>
              </a:rPr>
              <a:t>Safe</a:t>
            </a:r>
            <a:r>
              <a:rPr lang="ru-RU" sz="1000" spc="-15" dirty="0">
                <a:latin typeface="Arial Narrow"/>
                <a:cs typeface="Arial Narrow"/>
              </a:rPr>
              <a:t> </a:t>
            </a:r>
            <a:r>
              <a:rPr lang="ru-RU" sz="1000" spc="-15" dirty="0" err="1">
                <a:latin typeface="Arial Narrow"/>
                <a:cs typeface="Arial Narrow"/>
              </a:rPr>
              <a:t>Lock</a:t>
            </a:r>
            <a:r>
              <a:rPr lang="ru-RU" sz="1000" spc="-15" dirty="0">
                <a:latin typeface="Arial Narrow"/>
                <a:cs typeface="Arial Narrow"/>
              </a:rPr>
              <a:t> предотвращает нежелательное открытие</a:t>
            </a:r>
          </a:p>
          <a:p>
            <a:pPr marL="12700">
              <a:lnSpc>
                <a:spcPts val="1175"/>
              </a:lnSpc>
            </a:pPr>
            <a:r>
              <a:rPr lang="ru-RU" sz="1000" spc="-15" dirty="0">
                <a:latin typeface="Arial Narrow"/>
                <a:cs typeface="Arial Narrow"/>
              </a:rPr>
              <a:t>- Ручное </a:t>
            </a:r>
            <a:r>
              <a:rPr lang="ru-RU" sz="1000" spc="-15" dirty="0" err="1">
                <a:latin typeface="Arial Narrow"/>
                <a:cs typeface="Arial Narrow"/>
              </a:rPr>
              <a:t>встёгивание</a:t>
            </a:r>
            <a:r>
              <a:rPr lang="ru-RU" sz="1000" spc="-15" dirty="0">
                <a:latin typeface="Arial Narrow"/>
                <a:cs typeface="Arial Narrow"/>
              </a:rPr>
              <a:t> и выстегивание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51735" cy="212173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WORLDCUP SKATE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 lvl="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solidFill>
                  <a:srgbClr val="000000"/>
                </a:solidFill>
                <a:latin typeface="Arial Narrow"/>
              </a:rPr>
              <a:t>Профессиональные гоночные крепления TURNAMIC® для конькового хода. Легко устанавливать и просто регулировать без специальных инструментов. Фиксатор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Safe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Lock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предотвращает случайное открытие во время гонок и тренировок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.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24130">
              <a:lnSpc>
                <a:spcPts val="1150"/>
              </a:lnSpc>
              <a:spcBef>
                <a:spcPts val="415"/>
              </a:spcBef>
            </a:pPr>
            <a:r>
              <a:rPr sz="1000" dirty="0">
                <a:latin typeface="Arial Narrow"/>
                <a:cs typeface="Arial Narrow"/>
              </a:rPr>
              <a:t>RACE CODE;SAFE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 LOCK </a:t>
            </a:r>
            <a:r>
              <a:rPr sz="1000" spc="-5" dirty="0">
                <a:latin typeface="Arial Narrow"/>
                <a:cs typeface="Arial Narrow"/>
              </a:rPr>
              <a:t>SLIDER;FLOWFLEX®;TORSION-PROOFED  BODY;S</a:t>
            </a:r>
            <a:r>
              <a:rPr lang="de-AT" sz="1000" spc="-5" dirty="0">
                <a:latin typeface="Arial Narrow"/>
                <a:cs typeface="Arial Narrow"/>
              </a:rPr>
              <a:t>TABILIZER</a:t>
            </a:r>
            <a:r>
              <a:rPr sz="1000" spc="-5" dirty="0">
                <a:latin typeface="Arial Narrow"/>
                <a:cs typeface="Arial Narrow"/>
              </a:rPr>
              <a:t>;LOW </a:t>
            </a:r>
            <a:r>
              <a:rPr sz="1000" dirty="0">
                <a:latin typeface="Arial Narrow"/>
                <a:cs typeface="Arial Narrow"/>
              </a:rPr>
              <a:t>PROFILE;HEEL PRE-  </a:t>
            </a:r>
            <a:r>
              <a:rPr sz="1000" spc="-15" dirty="0">
                <a:latin typeface="Arial Narrow"/>
                <a:cs typeface="Arial Narrow"/>
              </a:rPr>
              <a:t>ADJUST;SKATING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7673342" y="3854900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1251" y="3854900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9925" y="3854899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73964" y="3819023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91876" y="3819023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2638" y="3819023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SAFE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215224" y="3512286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S49019</a:t>
            </a:r>
          </a:p>
          <a:p>
            <a:pPr marL="12700" marR="22225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Skate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215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5" name="object 15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299" y="4935824"/>
            <a:ext cx="3557567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854899"/>
            <a:ext cx="662557" cy="455289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6</a:t>
            </a:r>
            <a:r>
              <a:rPr lang="ru-RU" dirty="0" smtClean="0"/>
              <a:t> </a:t>
            </a:r>
            <a:r>
              <a:rPr lang="en-US" dirty="0" smtClean="0"/>
              <a:t>5</a:t>
            </a:r>
            <a:r>
              <a:rPr lang="ru-RU" dirty="0" smtClean="0"/>
              <a:t>00</a:t>
            </a:r>
            <a:r>
              <a:rPr lang="en-US" dirty="0" smtClean="0"/>
              <a:t> 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1795780" cy="1333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908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RACE JR SKATE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44030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Большой поворотный рычаг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Устойчивость и контроль над лыжами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Легкие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39670" cy="205761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RACE JR SKATE</a:t>
            </a:r>
            <a:r>
              <a:rPr sz="1000" b="1" spc="-10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7366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Юниорские коньковые крепления для лыж с платформой IFP. Крепления </a:t>
            </a:r>
            <a:r>
              <a:rPr lang="en-US" sz="1000" dirty="0" smtClean="0">
                <a:latin typeface="Arial Narrow"/>
                <a:cs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инструментов.</a:t>
            </a: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endParaRPr lang="ru-RU" sz="10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15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FREE;CLIP  </a:t>
            </a:r>
            <a:r>
              <a:rPr sz="1000" spc="-5" dirty="0">
                <a:latin typeface="Arial Narrow"/>
                <a:cs typeface="Arial Narrow"/>
              </a:rPr>
              <a:t>LOCK;FLOWFLEX®;TORSION-PROOFED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PROFILE;HEEL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PRE-ADJUST;JUNIOR 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7673342" y="3854900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2016" y="3854900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91251" y="3854900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9925" y="3854899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73964" y="3819023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1876" y="3819023"/>
            <a:ext cx="4610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CLIP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2638" y="3819023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5224" y="3512286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S70019</a:t>
            </a:r>
          </a:p>
          <a:p>
            <a:pPr marL="12700" marR="22225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Skate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222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4935824"/>
            <a:ext cx="32341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3 750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2004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RACE JR CLASSIC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46951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lang="ru-RU"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Большой поворотный рычаг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Устойчивость и контроль над лыжами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Легкие</a:t>
            </a:r>
            <a:endParaRPr lang="ru-RU"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39670" cy="205761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RACE JR CLASSIC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7366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Юниорские классические крепления для лыж с платформой IFP. Крепления </a:t>
            </a:r>
            <a:r>
              <a:rPr lang="en-US" sz="1000" dirty="0" smtClean="0">
                <a:latin typeface="Arial Narrow"/>
                <a:cs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</a:t>
            </a: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endParaRPr lang="ru-RU" sz="10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15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FREE;CLIP  </a:t>
            </a:r>
            <a:r>
              <a:rPr sz="1000" spc="-5" dirty="0">
                <a:latin typeface="Arial Narrow"/>
                <a:cs typeface="Arial Narrow"/>
              </a:rPr>
              <a:t>LOCK;FLOWFLEX®;TORSION-PROOFED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PROFILE;HEEL</a:t>
            </a:r>
            <a:r>
              <a:rPr sz="1000" spc="-20" dirty="0">
                <a:latin typeface="Arial Narrow"/>
                <a:cs typeface="Arial Narrow"/>
              </a:rPr>
              <a:t> </a:t>
            </a:r>
            <a:r>
              <a:rPr sz="1000" spc="-10" dirty="0">
                <a:latin typeface="Arial Narrow"/>
                <a:cs typeface="Arial Narrow"/>
              </a:rPr>
              <a:t>PRE-ADJUST;JUNIOR 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7673342" y="3854900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2016" y="3854900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91251" y="3854900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9925" y="3854899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73964" y="3819023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1876" y="3819023"/>
            <a:ext cx="4610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CLIP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2638" y="3819023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5224" y="3512286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S70119</a:t>
            </a:r>
          </a:p>
          <a:p>
            <a:pPr marL="12700" marR="22225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222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299" y="4935824"/>
            <a:ext cx="2862625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3 750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0714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TOUR STEP-IN JR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44602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TOUR STEP-IN JR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Универсальные детские/юниорские крепления для лыж с платформой IFP. Крепления </a:t>
            </a:r>
            <a:r>
              <a:rPr lang="en-US" sz="1000" dirty="0" smtClean="0">
                <a:latin typeface="Arial Narrow"/>
                <a:cs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15224" y="2358711"/>
            <a:ext cx="2895600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751205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</a:t>
            </a:r>
            <a:r>
              <a:rPr lang="ru-RU" sz="1000" dirty="0" err="1">
                <a:latin typeface="Arial Narrow"/>
                <a:cs typeface="Arial Narrow"/>
              </a:rPr>
              <a:t>нструментов</a:t>
            </a:r>
            <a:endParaRPr lang="ru-RU" sz="1000" dirty="0">
              <a:latin typeface="Arial Narrow"/>
              <a:cs typeface="Arial Narrow"/>
            </a:endParaRPr>
          </a:p>
          <a:p>
            <a:pPr marL="12700" marR="75120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Большой поворотный рычаг</a:t>
            </a:r>
          </a:p>
          <a:p>
            <a:pPr marL="12700" marR="75120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Устойчивость и контроль над лыжами</a:t>
            </a:r>
          </a:p>
          <a:p>
            <a:pPr marL="12700" marR="751205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Подходит для ботинок с размером 25 - 40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02755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FREE;CLIP  </a:t>
            </a:r>
            <a:r>
              <a:rPr sz="1000" spc="-5" dirty="0">
                <a:latin typeface="Arial Narrow"/>
                <a:cs typeface="Arial Narrow"/>
              </a:rPr>
              <a:t>LOCK;FLOWFLEX®;TORSION-PROOFED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</a:t>
            </a:r>
            <a:r>
              <a:rPr sz="1000" dirty="0">
                <a:latin typeface="Arial Narrow"/>
                <a:cs typeface="Arial Narrow"/>
              </a:rPr>
              <a:t>-I</a:t>
            </a:r>
            <a:r>
              <a:rPr lang="de-AT" sz="1000" dirty="0">
                <a:latin typeface="Arial Narrow"/>
                <a:cs typeface="Arial Narrow"/>
              </a:rPr>
              <a:t>N</a:t>
            </a:r>
            <a:r>
              <a:rPr sz="1000" dirty="0">
                <a:latin typeface="Arial Narrow"/>
                <a:cs typeface="Arial Narrow"/>
              </a:rPr>
              <a:t>;HEEL PRE-  </a:t>
            </a:r>
            <a:r>
              <a:rPr sz="1000" spc="-10" dirty="0">
                <a:latin typeface="Arial Narrow"/>
                <a:cs typeface="Arial Narrow"/>
              </a:rPr>
              <a:t>ADJUST;JUNIOR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4610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CLIP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S70217</a:t>
            </a:r>
            <a:endParaRPr sz="1000">
              <a:latin typeface="Arial Narrow"/>
              <a:cs typeface="Arial Narrow"/>
            </a:endParaRPr>
          </a:p>
          <a:p>
            <a:pPr marL="12700" marR="27940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step-in  220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29293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JUNIOR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2 200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273304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ROLLERSKI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7793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ROLLERSKI</a:t>
            </a:r>
            <a:r>
              <a:rPr spc="-90" dirty="0"/>
              <a:t> </a:t>
            </a:r>
            <a:r>
              <a:rPr dirty="0"/>
              <a:t>SKATE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46062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ROLLERSKI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SKATE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Специализированные коньковые крепления для лыжероллеров, устанавливаются с помощью шурупов для надежного и безопасного катания. Качественные шурупы </a:t>
            </a:r>
            <a:r>
              <a:rPr lang="ru-RU" sz="1000" dirty="0" err="1">
                <a:latin typeface="Arial Narrow"/>
                <a:cs typeface="Arial Narrow"/>
              </a:rPr>
              <a:t>Torx</a:t>
            </a:r>
            <a:r>
              <a:rPr lang="ru-RU" sz="1000" dirty="0">
                <a:latin typeface="Arial Narrow"/>
                <a:cs typeface="Arial Narrow"/>
              </a:rPr>
              <a:t> входят в комплект.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15224" y="2358711"/>
            <a:ext cx="2423576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Безопасная установке, легко использовать.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Низкопрофильные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Прямая передача энергии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261870" cy="56810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LOCK;TORSION-PROOFED </a:t>
            </a:r>
            <a:r>
              <a:rPr sz="1000" spc="-10" dirty="0">
                <a:latin typeface="Arial Narrow"/>
                <a:cs typeface="Arial Narrow"/>
              </a:rPr>
              <a:t>BODY;LOW  </a:t>
            </a:r>
            <a:r>
              <a:rPr sz="1000" spc="-5" dirty="0">
                <a:latin typeface="Arial Narrow"/>
                <a:cs typeface="Arial Narrow"/>
              </a:rPr>
              <a:t>PROFILE;SKATING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385445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SK</a:t>
            </a:r>
            <a:r>
              <a:rPr sz="800" spc="-50" dirty="0">
                <a:latin typeface="Arial Narrow"/>
                <a:cs typeface="Arial Narrow"/>
              </a:rPr>
              <a:t>A</a:t>
            </a:r>
            <a:r>
              <a:rPr sz="800" dirty="0">
                <a:latin typeface="Arial Narrow"/>
                <a:cs typeface="Arial Narrow"/>
              </a:rPr>
              <a:t>TING  FLEXOR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5949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LOW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PROFILE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69723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TORSION-  </a:t>
            </a:r>
            <a:r>
              <a:rPr sz="800" dirty="0">
                <a:latin typeface="Arial Narrow"/>
                <a:cs typeface="Arial Narrow"/>
              </a:rPr>
              <a:t>PROOFED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BODY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S75518</a:t>
            </a:r>
          </a:p>
          <a:p>
            <a:pPr marL="12700" marR="22225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Skate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250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865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ЛЫЖЕРОЛЛЕРЫ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3 900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0708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ROLLERSKI</a:t>
            </a:r>
            <a:r>
              <a:rPr spc="-90" dirty="0"/>
              <a:t> </a:t>
            </a:r>
            <a:r>
              <a:rPr dirty="0"/>
              <a:t>CLASSIC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460625" cy="903452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ROLLERSKI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CLASSIC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solidFill>
                  <a:srgbClr val="000000"/>
                </a:solidFill>
                <a:latin typeface="Arial Narrow"/>
              </a:rPr>
              <a:t>Специализированные классические крепления для лыжероллеров, устанавливаются с помощью шурупов для надежного и безопасного катания. Качественные шурупы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Torx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входят в комплект.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15224" y="2358711"/>
            <a:ext cx="2271176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Безопасная установке, легко использовать.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Низкопрофильные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Прямая передача энергии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261870" cy="56810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LOCK;TORSION-PROOFED </a:t>
            </a:r>
            <a:r>
              <a:rPr sz="1000" spc="-10" dirty="0">
                <a:latin typeface="Arial Narrow"/>
                <a:cs typeface="Arial Narrow"/>
              </a:rPr>
              <a:t>BODY;LOW  </a:t>
            </a:r>
            <a:r>
              <a:rPr sz="1000" dirty="0">
                <a:latin typeface="Arial Narrow"/>
                <a:cs typeface="Arial Narrow"/>
              </a:rPr>
              <a:t>PROFILE;CLASSIC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38227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CLASSIC  FLEXOR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5949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LOW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PROFILE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69723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spc="-5" dirty="0">
                <a:latin typeface="Arial Narrow"/>
                <a:cs typeface="Arial Narrow"/>
              </a:rPr>
              <a:t>TORSION-  </a:t>
            </a:r>
            <a:r>
              <a:rPr sz="800" dirty="0">
                <a:latin typeface="Arial Narrow"/>
                <a:cs typeface="Arial Narrow"/>
              </a:rPr>
              <a:t>PROOFED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BODY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S75618</a:t>
            </a:r>
          </a:p>
          <a:p>
            <a:pPr marL="12700" marR="22225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250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0817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ЛЫЖЕРОЛЛЕРЫ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3 900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5102225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0900" algn="l"/>
              </a:tabLst>
            </a:pPr>
            <a:r>
              <a:rPr lang="ru-RU" sz="4500" b="1" dirty="0" smtClean="0">
                <a:solidFill>
                  <a:srgbClr val="FFFFFF"/>
                </a:solidFill>
                <a:latin typeface="Arial Narrow"/>
                <a:cs typeface="Arial Narrow"/>
              </a:rPr>
              <a:t>АКСЕССУАРЫ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mtClean="0"/>
              <a:t>JIG ROLLERBINDING кондуктор для установки креплений на лыжероллеры</a:t>
            </a:r>
            <a:endParaRPr lang="ru-RU" dirty="0"/>
          </a:p>
        </p:txBody>
      </p:sp>
      <p:sp>
        <p:nvSpPr>
          <p:cNvPr id="4" name="object 4"/>
          <p:cNvSpPr txBox="1"/>
          <p:nvPr/>
        </p:nvSpPr>
        <p:spPr>
          <a:xfrm>
            <a:off x="6110824" y="2358711"/>
            <a:ext cx="81851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0473" y="2624204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S90017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7300" y="4935824"/>
            <a:ext cx="269621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АКСЕССУАРЫ</a:t>
            </a:r>
            <a:endParaRPr sz="900" dirty="0">
              <a:latin typeface="Arial Narrow"/>
              <a:cs typeface="Arial Narrow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52550"/>
            <a:ext cx="4014805" cy="2362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5695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000000"/>
                </a:solidFill>
              </a:rPr>
              <a:t>ПЛАТФОРМА НА ШУРУПАХ (</a:t>
            </a:r>
            <a:r>
              <a:rPr lang="en-US" dirty="0">
                <a:solidFill>
                  <a:srgbClr val="000000"/>
                </a:solidFill>
              </a:rPr>
              <a:t>SMP)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10824" y="2358711"/>
            <a:ext cx="81851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10824" y="3112433"/>
            <a:ext cx="7435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0473" y="2624204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S90117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0473" y="3112433"/>
            <a:ext cx="2863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130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35824"/>
            <a:ext cx="269621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АКСЕССУАРЫ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3" name="Textfeld 4"/>
          <p:cNvSpPr txBox="1"/>
          <p:nvPr/>
        </p:nvSpPr>
        <p:spPr>
          <a:xfrm>
            <a:off x="403689" y="2391437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ПЛАТФОРМА НА ШУРУПАХ</a:t>
            </a:r>
            <a:r>
              <a:rPr lang="en-US" sz="1000" b="1" dirty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(SMP) BLACK</a:t>
            </a:r>
          </a:p>
        </p:txBody>
      </p:sp>
      <p:sp>
        <p:nvSpPr>
          <p:cNvPr id="14" name="Textfeld 6"/>
          <p:cNvSpPr txBox="1"/>
          <p:nvPr/>
        </p:nvSpPr>
        <p:spPr>
          <a:xfrm>
            <a:off x="3280430" y="2391437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5" name="Textfeld 9"/>
          <p:cNvSpPr txBox="1"/>
          <p:nvPr/>
        </p:nvSpPr>
        <p:spPr>
          <a:xfrm>
            <a:off x="403689" y="2600152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1000" dirty="0">
                <a:solidFill>
                  <a:srgbClr val="000000"/>
                </a:solidFill>
                <a:latin typeface="Arial Narrow"/>
              </a:rPr>
              <a:t>Платформа IFP на шурупах для установки на гладкие лыжи и лыжероллеры, позволяет использовать крепления </a:t>
            </a:r>
            <a:r>
              <a:rPr lang="en-US" sz="1000" dirty="0" smtClean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.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Установка по кондуктору SNS.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1680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RACE PRO SKATE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432050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RACE PRO SKATE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Профессиональные гоночные крепления для конькового хода для лыж с платформой IFP. Крепления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созданы для максимальной скорости, их легко устанавливать и просто регулировать.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15224" y="2358711"/>
            <a:ext cx="2171736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15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15" dirty="0">
                <a:latin typeface="Arial Narrow"/>
                <a:cs typeface="Arial Narrow"/>
              </a:rPr>
              <a:t>- Прямая передача энергии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15" dirty="0">
                <a:latin typeface="Arial Narrow"/>
                <a:cs typeface="Arial Narrow"/>
              </a:rPr>
              <a:t>- Ручное </a:t>
            </a:r>
            <a:r>
              <a:rPr lang="ru-RU" sz="1000" spc="-15" dirty="0" err="1">
                <a:latin typeface="Arial Narrow"/>
                <a:cs typeface="Arial Narrow"/>
              </a:rPr>
              <a:t>встёгивание</a:t>
            </a:r>
            <a:r>
              <a:rPr lang="ru-RU" sz="1000" spc="-15" dirty="0">
                <a:latin typeface="Arial Narrow"/>
                <a:cs typeface="Arial Narrow"/>
              </a:rPr>
              <a:t> и выстегивание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43268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RACE CODE;TURN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 LOCK </a:t>
            </a:r>
            <a:r>
              <a:rPr sz="1000" spc="-5" dirty="0">
                <a:latin typeface="Arial Narrow"/>
                <a:cs typeface="Arial Narrow"/>
              </a:rPr>
              <a:t>SLIDER;FLOWFLEX®;TORSION-PROOFED  BODY;S</a:t>
            </a:r>
            <a:r>
              <a:rPr lang="de-AT" sz="1000" spc="-5" dirty="0">
                <a:latin typeface="Arial Narrow"/>
                <a:cs typeface="Arial Narrow"/>
              </a:rPr>
              <a:t>TABILIZER;</a:t>
            </a:r>
            <a:r>
              <a:rPr sz="1000" spc="-5" dirty="0">
                <a:latin typeface="Arial Narrow"/>
                <a:cs typeface="Arial Narrow"/>
              </a:rPr>
              <a:t>LOW </a:t>
            </a:r>
            <a:r>
              <a:rPr sz="1000" dirty="0">
                <a:latin typeface="Arial Narrow"/>
                <a:cs typeface="Arial Narrow"/>
              </a:rPr>
              <a:t>PROFILE;HEEL PRE-  </a:t>
            </a:r>
            <a:r>
              <a:rPr sz="1000" spc="-15" dirty="0">
                <a:latin typeface="Arial Narrow"/>
                <a:cs typeface="Arial Narrow"/>
              </a:rPr>
              <a:t>ADJUST;SKATING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5067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S50019</a:t>
            </a:r>
          </a:p>
          <a:p>
            <a:pPr marL="12700" marR="22225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Skate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200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3865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5 3</a:t>
            </a:r>
            <a:r>
              <a:rPr lang="ru-RU" dirty="0" smtClean="0"/>
              <a:t>00</a:t>
            </a:r>
            <a:r>
              <a:rPr lang="en-US" dirty="0" smtClean="0"/>
              <a:t>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84243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46145" algn="l"/>
              </a:tabLst>
            </a:pPr>
            <a:r>
              <a:rPr lang="ru-RU" dirty="0">
                <a:solidFill>
                  <a:srgbClr val="000000"/>
                </a:solidFill>
              </a:rPr>
              <a:t>ПЛАТФОРМА НА ШУРУПАХ </a:t>
            </a:r>
            <a:r>
              <a:rPr dirty="0" smtClean="0"/>
              <a:t>JR</a:t>
            </a:r>
            <a:r>
              <a:rPr spc="-90" dirty="0" smtClean="0"/>
              <a:t> </a:t>
            </a:r>
            <a:r>
              <a:rPr dirty="0"/>
              <a:t>(SMP-JR)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10824" y="2358711"/>
            <a:ext cx="81851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10824" y="3112433"/>
            <a:ext cx="7435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0473" y="2624204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S90217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20473" y="3112433"/>
            <a:ext cx="2863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130</a:t>
            </a:r>
            <a:r>
              <a:rPr sz="1000" spc="-7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7300" y="4935824"/>
            <a:ext cx="37675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АКСЕССУАРЫ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0" name="Textfeld 4"/>
          <p:cNvSpPr txBox="1"/>
          <p:nvPr/>
        </p:nvSpPr>
        <p:spPr>
          <a:xfrm>
            <a:off x="415183" y="2376325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ПЛАТФОРМА НА ШУРУПАХ </a:t>
            </a:r>
            <a:r>
              <a:rPr lang="en-US" sz="1000" b="1" dirty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JR (SMP-JR) BLACK</a:t>
            </a:r>
          </a:p>
        </p:txBody>
      </p:sp>
      <p:sp>
        <p:nvSpPr>
          <p:cNvPr id="11" name="Textfeld 6"/>
          <p:cNvSpPr txBox="1"/>
          <p:nvPr/>
        </p:nvSpPr>
        <p:spPr>
          <a:xfrm>
            <a:off x="3291924" y="2376325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2" name="Textfeld 9"/>
          <p:cNvSpPr txBox="1"/>
          <p:nvPr/>
        </p:nvSpPr>
        <p:spPr>
          <a:xfrm>
            <a:off x="415183" y="2585040"/>
            <a:ext cx="287674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1000" dirty="0">
                <a:solidFill>
                  <a:srgbClr val="000000"/>
                </a:solidFill>
                <a:latin typeface="Arial Narrow"/>
              </a:rPr>
              <a:t>Платформа IFP JR на шурупах для установки на гладкие лыжи и лыжероллеры, позволяет использовать крепления </a:t>
            </a:r>
            <a:r>
              <a:rPr lang="en-US" sz="1000" dirty="0" smtClean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.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Короткие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саморезы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для детских и юниорских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ростовок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. Установка по кондуктору SNS.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53763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000000"/>
                </a:solidFill>
              </a:rPr>
              <a:t>ЗАЩИТА ПЛАТФОРМЫ </a:t>
            </a:r>
            <a:r>
              <a:rPr lang="en-US" dirty="0">
                <a:solidFill>
                  <a:srgbClr val="000000"/>
                </a:solidFill>
              </a:rPr>
              <a:t>IFP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10824" y="2358711"/>
            <a:ext cx="81851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0473" y="2624204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S90317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7300" y="4935824"/>
            <a:ext cx="269621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АКСЕССУАРЫ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Textfeld 4"/>
          <p:cNvSpPr txBox="1"/>
          <p:nvPr/>
        </p:nvSpPr>
        <p:spPr>
          <a:xfrm>
            <a:off x="397983" y="2358711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ЗАЩИТА ПЛАТФОРМЫ </a:t>
            </a:r>
            <a:r>
              <a:rPr lang="en-US" sz="1000" b="1" dirty="0">
                <a:solidFill>
                  <a:srgbClr val="000000"/>
                </a:solidFill>
                <a:latin typeface="Arial Narrow"/>
              </a:rPr>
              <a:t> 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YELLOW</a:t>
            </a:r>
          </a:p>
        </p:txBody>
      </p:sp>
      <p:sp>
        <p:nvSpPr>
          <p:cNvPr id="9" name="Textfeld 6"/>
          <p:cNvSpPr txBox="1"/>
          <p:nvPr/>
        </p:nvSpPr>
        <p:spPr>
          <a:xfrm>
            <a:off x="3274724" y="2358711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7983" y="2567426"/>
            <a:ext cx="269890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1000" dirty="0">
                <a:solidFill>
                  <a:srgbClr val="000000"/>
                </a:solidFill>
                <a:latin typeface="Arial Narrow"/>
              </a:rPr>
              <a:t>Защита платформы IFP при нанесении структуры на беговые лыжи. Крепится без инструментов.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45381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fontAlgn="base"/>
            <a:r>
              <a:rPr lang="ru-RU" dirty="0">
                <a:solidFill>
                  <a:srgbClr val="000000"/>
                </a:solidFill>
              </a:rPr>
              <a:t>ДЕМОПЛАСТИНА </a:t>
            </a:r>
            <a:r>
              <a:rPr lang="en-US" dirty="0">
                <a:solidFill>
                  <a:srgbClr val="000000"/>
                </a:solidFill>
              </a:rPr>
              <a:t>IFP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10824" y="2358711"/>
            <a:ext cx="81851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0473" y="2624204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S90417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7300" y="4935824"/>
            <a:ext cx="269621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АКСЕССУАРЫ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Textfeld 4"/>
          <p:cNvSpPr txBox="1"/>
          <p:nvPr/>
        </p:nvSpPr>
        <p:spPr>
          <a:xfrm>
            <a:off x="533400" y="2377983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 IFP</a:t>
            </a:r>
          </a:p>
        </p:txBody>
      </p:sp>
      <p:sp>
        <p:nvSpPr>
          <p:cNvPr id="9" name="Textfeld 6"/>
          <p:cNvSpPr txBox="1"/>
          <p:nvPr/>
        </p:nvSpPr>
        <p:spPr>
          <a:xfrm>
            <a:off x="3410141" y="2377983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3400" y="2586698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IFP (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Integrated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Fixation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Plate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) для презентации и демонстрации креплений </a:t>
            </a:r>
            <a:r>
              <a:rPr lang="en-US" sz="1000" dirty="0" smtClean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.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Удобно использовать для образцов в магазинах.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4995326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fontAlgn="base"/>
            <a:r>
              <a:rPr lang="ru-RU" dirty="0">
                <a:solidFill>
                  <a:srgbClr val="000000"/>
                </a:solidFill>
              </a:rPr>
              <a:t>ДЕМОПЛАСТИНА </a:t>
            </a:r>
            <a:r>
              <a:rPr lang="en-US" dirty="0">
                <a:solidFill>
                  <a:srgbClr val="000000"/>
                </a:solidFill>
              </a:rPr>
              <a:t>IFP JR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10824" y="2358711"/>
            <a:ext cx="818515" cy="4438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0473" y="2624204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 Narrow"/>
                <a:cs typeface="Arial Narrow"/>
              </a:rPr>
              <a:t>S90517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7300" y="4935824"/>
            <a:ext cx="269621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// АКСЕССУАРЫ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8" name="Textfeld 4"/>
          <p:cNvSpPr txBox="1"/>
          <p:nvPr/>
        </p:nvSpPr>
        <p:spPr>
          <a:xfrm>
            <a:off x="449129" y="2377983"/>
            <a:ext cx="3879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ru-RU" sz="1000" b="1" dirty="0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sz="1000" b="1" i="0" u="none" strike="noStrike" dirty="0">
                <a:solidFill>
                  <a:srgbClr val="000000"/>
                </a:solidFill>
                <a:latin typeface="Arial Narrow"/>
              </a:rPr>
              <a:t> IFP JR</a:t>
            </a:r>
          </a:p>
        </p:txBody>
      </p:sp>
      <p:sp>
        <p:nvSpPr>
          <p:cNvPr id="9" name="Textfeld 6"/>
          <p:cNvSpPr txBox="1"/>
          <p:nvPr/>
        </p:nvSpPr>
        <p:spPr>
          <a:xfrm>
            <a:off x="3325870" y="2377983"/>
            <a:ext cx="2312930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49129" y="2586698"/>
            <a:ext cx="269890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>
              <a:lnSpc>
                <a:spcPts val="1000"/>
              </a:lnSpc>
            </a:pP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Демопластина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IFP JR (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Integrated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Fixation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Arial Narrow"/>
              </a:rPr>
              <a:t>Plate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) для презентации и демонстрации креплений </a:t>
            </a:r>
            <a:r>
              <a:rPr lang="en-US" sz="1000" dirty="0" smtClean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.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Удобно использовать для образцов в магазинах.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4555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RACE SKATE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675254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Прямая передача энергии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Автоматическое </a:t>
            </a:r>
            <a:r>
              <a:rPr lang="ru-RU" sz="1000" dirty="0" err="1">
                <a:latin typeface="Arial Narrow"/>
                <a:cs typeface="Arial Narrow"/>
              </a:rPr>
              <a:t>встёгивание</a:t>
            </a:r>
            <a:r>
              <a:rPr lang="ru-RU" sz="1000" dirty="0">
                <a:latin typeface="Arial Narrow"/>
                <a:cs typeface="Arial Narrow"/>
              </a:rPr>
              <a:t>, ручное выстегивание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11730" cy="227562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RACE SKATE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Спортивные крепления для конькового хода для лыж с платформой IFP. Крепления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TURNAMIC® </a:t>
            </a:r>
            <a:r>
              <a:rPr lang="ru-RU" sz="1000" dirty="0" smtClean="0">
                <a:latin typeface="Arial Narrow"/>
                <a:cs typeface="Arial Narrow"/>
              </a:rPr>
              <a:t>устанавливаются </a:t>
            </a:r>
            <a:r>
              <a:rPr lang="ru-RU" sz="1000" dirty="0">
                <a:latin typeface="Arial Narrow"/>
                <a:cs typeface="Arial Narrow"/>
              </a:rPr>
              <a:t>и регулируются без дополнительных инструментов.</a:t>
            </a: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endParaRPr lang="ru-RU"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endParaRPr lang="ru-RU" sz="10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29591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LOCK  </a:t>
            </a:r>
            <a:r>
              <a:rPr sz="1000" spc="-5" dirty="0">
                <a:latin typeface="Arial Narrow"/>
                <a:cs typeface="Arial Narrow"/>
              </a:rPr>
              <a:t>SLIDER;FLOWFLEX®;TORSION-PROOFED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TEP-IN</a:t>
            </a:r>
            <a:r>
              <a:rPr sz="1000" dirty="0">
                <a:latin typeface="Arial Narrow"/>
                <a:cs typeface="Arial Narrow"/>
              </a:rPr>
              <a:t>;HEEL PRE-  </a:t>
            </a:r>
            <a:r>
              <a:rPr sz="1000" spc="-15" dirty="0">
                <a:latin typeface="Arial Narrow"/>
                <a:cs typeface="Arial Narrow"/>
              </a:rPr>
              <a:t>ADJUST;SKATING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7673342" y="4000628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2016" y="4000628"/>
            <a:ext cx="694942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91251" y="4000628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9925" y="4000628"/>
            <a:ext cx="694944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73964" y="3964750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1876" y="3964750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2638" y="3964750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5224" y="3658014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S55020</a:t>
            </a:r>
            <a:endParaRPr sz="1000">
              <a:latin typeface="Arial Narrow"/>
              <a:cs typeface="Arial Narrow"/>
            </a:endParaRPr>
          </a:p>
          <a:p>
            <a:pPr marL="12700" marR="51435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Skate  step-in  228</a:t>
            </a:r>
            <a:r>
              <a:rPr sz="1000" spc="-3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300" y="4935824"/>
            <a:ext cx="32341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3 990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414874" y="468322"/>
            <a:ext cx="5695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dirty="0"/>
              <a:t>COMPACT SKATE </a:t>
            </a:r>
            <a:r>
              <a:rPr lang="en-US" kern="0" dirty="0" smtClean="0"/>
              <a:t>STEP-IN</a:t>
            </a:r>
            <a:r>
              <a:rPr lang="en-US" kern="0" spc="-95" dirty="0" smtClean="0"/>
              <a:t> </a:t>
            </a:r>
            <a:r>
              <a:rPr lang="en-US" kern="0" dirty="0"/>
              <a:t>IFP</a:t>
            </a:r>
          </a:p>
        </p:txBody>
      </p:sp>
      <p:sp>
        <p:nvSpPr>
          <p:cNvPr id="6" name="object 4"/>
          <p:cNvSpPr txBox="1"/>
          <p:nvPr/>
        </p:nvSpPr>
        <p:spPr>
          <a:xfrm>
            <a:off x="395824" y="3454477"/>
            <a:ext cx="223583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FREE;CLIP  </a:t>
            </a:r>
            <a:r>
              <a:rPr sz="1000" spc="-5" dirty="0">
                <a:latin typeface="Arial Narrow"/>
                <a:cs typeface="Arial Narrow"/>
              </a:rPr>
              <a:t>LOCK;FLOWFLEX®;TORSION-PROOFED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</a:t>
            </a:r>
            <a:r>
              <a:rPr sz="1000" dirty="0">
                <a:latin typeface="Arial Narrow"/>
                <a:cs typeface="Arial Narrow"/>
              </a:rPr>
              <a:t>-I</a:t>
            </a:r>
            <a:r>
              <a:rPr lang="de-AT" sz="1000" dirty="0">
                <a:latin typeface="Arial Narrow"/>
                <a:cs typeface="Arial Narrow"/>
              </a:rPr>
              <a:t>N</a:t>
            </a:r>
            <a:r>
              <a:rPr sz="1000" dirty="0">
                <a:latin typeface="Arial Narrow"/>
                <a:cs typeface="Arial Narrow"/>
              </a:rPr>
              <a:t>;COMBI</a:t>
            </a:r>
            <a:r>
              <a:rPr sz="1000" spc="-6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5"/>
          <p:cNvSpPr/>
          <p:nvPr/>
        </p:nvSpPr>
        <p:spPr>
          <a:xfrm>
            <a:off x="7673342" y="3753495"/>
            <a:ext cx="694942" cy="390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>
            <a:off x="4692016" y="3753496"/>
            <a:ext cx="694944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6191251" y="3753495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/>
          <p:nvPr/>
        </p:nvSpPr>
        <p:spPr>
          <a:xfrm>
            <a:off x="3209925" y="3753495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/>
          <p:cNvSpPr txBox="1"/>
          <p:nvPr/>
        </p:nvSpPr>
        <p:spPr>
          <a:xfrm>
            <a:off x="8373964" y="3717617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0"/>
          <p:cNvSpPr txBox="1"/>
          <p:nvPr/>
        </p:nvSpPr>
        <p:spPr>
          <a:xfrm>
            <a:off x="6891876" y="3717617"/>
            <a:ext cx="4610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CLIP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5392638" y="3717618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2"/>
          <p:cNvSpPr txBox="1"/>
          <p:nvPr/>
        </p:nvSpPr>
        <p:spPr>
          <a:xfrm>
            <a:off x="3215224" y="3410882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5" name="object 13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4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S62</a:t>
            </a:r>
            <a:r>
              <a:rPr lang="en-US" sz="1000" dirty="0">
                <a:latin typeface="Arial Narrow"/>
                <a:cs typeface="Arial Narrow"/>
              </a:rPr>
              <a:t>1</a:t>
            </a:r>
            <a:r>
              <a:rPr sz="1000" dirty="0">
                <a:latin typeface="Arial Narrow"/>
                <a:cs typeface="Arial Narrow"/>
              </a:rPr>
              <a:t>19</a:t>
            </a:r>
          </a:p>
          <a:p>
            <a:pPr marL="12700" marR="27940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step-in  236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7" name="object 15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/>
          <p:cNvSpPr txBox="1"/>
          <p:nvPr/>
        </p:nvSpPr>
        <p:spPr>
          <a:xfrm>
            <a:off x="347300" y="4928457"/>
            <a:ext cx="31579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ru-RU" sz="900" spc="-95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RACE</a:t>
            </a:r>
            <a:r>
              <a:rPr lang="en-US" sz="900" spc="-95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900" dirty="0">
                <a:solidFill>
                  <a:srgbClr val="FFFFFF"/>
                </a:solidFill>
                <a:latin typeface="Arial Narrow"/>
                <a:cs typeface="Arial Narrow"/>
              </a:rPr>
              <a:t>SKATING</a:t>
            </a:r>
            <a:endParaRPr lang="en-US" sz="900" dirty="0"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5024E-65C1-433E-BC6D-BB6735EB19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3" y="693670"/>
            <a:ext cx="6400800" cy="1828579"/>
          </a:xfrm>
          <a:prstGeom prst="rect">
            <a:avLst/>
          </a:prstGeom>
        </p:spPr>
      </p:pic>
      <p:sp>
        <p:nvSpPr>
          <p:cNvPr id="23" name="Textfeld 8">
            <a:extLst>
              <a:ext uri="{FF2B5EF4-FFF2-40B4-BE49-F238E27FC236}">
                <a16:creationId xmlns:a16="http://schemas.microsoft.com/office/drawing/2014/main" id="{926D88E1-9A39-406F-8719-716544DAA933}"/>
              </a:ext>
            </a:extLst>
          </p:cNvPr>
          <p:cNvSpPr txBox="1"/>
          <p:nvPr/>
        </p:nvSpPr>
        <p:spPr>
          <a:xfrm>
            <a:off x="347300" y="2393856"/>
            <a:ext cx="1786300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fontAlgn="base"/>
            <a:r>
              <a:rPr lang="en-US" sz="1000" b="1" dirty="0" smtClean="0">
                <a:solidFill>
                  <a:srgbClr val="000000"/>
                </a:solidFill>
                <a:latin typeface="Arial Narrow"/>
              </a:rPr>
              <a:t>COMPACT SKATE </a:t>
            </a:r>
            <a:r>
              <a:rPr lang="en-US" sz="1000" b="1" dirty="0">
                <a:solidFill>
                  <a:srgbClr val="000000"/>
                </a:solidFill>
                <a:latin typeface="Arial Narrow"/>
              </a:rPr>
              <a:t>STEP-IN IFP</a:t>
            </a:r>
          </a:p>
        </p:txBody>
      </p:sp>
      <p:sp>
        <p:nvSpPr>
          <p:cNvPr id="24" name="Textfeld 10">
            <a:extLst>
              <a:ext uri="{FF2B5EF4-FFF2-40B4-BE49-F238E27FC236}">
                <a16:creationId xmlns:a16="http://schemas.microsoft.com/office/drawing/2014/main" id="{BF34027C-494D-4562-BD26-B7D5C1F43624}"/>
              </a:ext>
            </a:extLst>
          </p:cNvPr>
          <p:cNvSpPr txBox="1"/>
          <p:nvPr/>
        </p:nvSpPr>
        <p:spPr>
          <a:xfrm>
            <a:off x="3224041" y="2393856"/>
            <a:ext cx="3879232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i="0" u="none" strike="noStrike" dirty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endParaRPr sz="1000" b="1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25" name="Textfeld 13">
            <a:extLst>
              <a:ext uri="{FF2B5EF4-FFF2-40B4-BE49-F238E27FC236}">
                <a16:creationId xmlns:a16="http://schemas.microsoft.com/office/drawing/2014/main" id="{01DEDA48-3142-43F4-9A0C-232F2FAB7F12}"/>
              </a:ext>
            </a:extLst>
          </p:cNvPr>
          <p:cNvSpPr txBox="1"/>
          <p:nvPr/>
        </p:nvSpPr>
        <p:spPr>
          <a:xfrm>
            <a:off x="347300" y="2602571"/>
            <a:ext cx="269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4400" lvl="0" fontAlgn="base">
              <a:lnSpc>
                <a:spcPts val="1150"/>
              </a:lnSpc>
              <a:spcBef>
                <a:spcPts val="525"/>
              </a:spcBef>
            </a:pP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Гоночное</a:t>
            </a:r>
            <a:r>
              <a:rPr lang="en-US" sz="10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коньковое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крепление начального уровня для лыж с платформой IFP. Крепления </a:t>
            </a:r>
            <a:r>
              <a:rPr lang="en-US" sz="1000" dirty="0" smtClean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solidFill>
                  <a:srgbClr val="000000"/>
                </a:solidFill>
                <a:latin typeface="Arial Narrow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устанавливаются и регулируются без дополнительных инструментов.</a:t>
            </a:r>
          </a:p>
        </p:txBody>
      </p:sp>
      <p:sp>
        <p:nvSpPr>
          <p:cNvPr id="26" name="Textfeld 14">
            <a:extLst>
              <a:ext uri="{FF2B5EF4-FFF2-40B4-BE49-F238E27FC236}">
                <a16:creationId xmlns:a16="http://schemas.microsoft.com/office/drawing/2014/main" id="{32BF5A9C-0BA3-4FD6-9AB3-D168BED1BAC2}"/>
              </a:ext>
            </a:extLst>
          </p:cNvPr>
          <p:cNvSpPr txBox="1"/>
          <p:nvPr/>
        </p:nvSpPr>
        <p:spPr>
          <a:xfrm>
            <a:off x="3224041" y="2602571"/>
            <a:ext cx="269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marL="14400">
              <a:lnSpc>
                <a:spcPts val="1150"/>
              </a:lnSpc>
            </a:pPr>
            <a:r>
              <a:rPr lang="ru-RU" sz="1000" b="0" i="0" u="none" strike="noStrike" dirty="0">
                <a:solidFill>
                  <a:srgbClr val="000000"/>
                </a:solidFill>
                <a:latin typeface="Arial Narrow"/>
              </a:rPr>
              <a:t>- Легко использовать</a:t>
            </a:r>
            <a:r>
              <a:rPr sz="10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1000" b="0" i="0" u="none" strike="noStrike" dirty="0">
                <a:solidFill>
                  <a:srgbClr val="000000"/>
                </a:solidFill>
                <a:latin typeface="Arial Narrow"/>
              </a:rPr>
              <a:t>- Установка и регулировка без инструментов</a:t>
            </a:r>
            <a:r>
              <a:rPr sz="1000" b="0" i="0" u="none" strike="noStrike" dirty="0">
                <a:solidFill>
                  <a:srgbClr val="000000"/>
                </a:solidFill>
                <a:latin typeface="Arial Narrow"/>
              </a:rPr>
              <a:t>
</a:t>
            </a:r>
            <a:r>
              <a:rPr lang="ru-RU" sz="1000" b="0" i="0" u="none" strike="noStrike" dirty="0">
                <a:solidFill>
                  <a:srgbClr val="000000"/>
                </a:solidFill>
                <a:latin typeface="Arial Narrow"/>
              </a:rPr>
              <a:t>- Устойчивость и контроль
- </a:t>
            </a:r>
            <a:r>
              <a:rPr lang="ru-RU" sz="1000" b="0" i="0" u="none" strike="noStrike" dirty="0" smtClean="0">
                <a:solidFill>
                  <a:srgbClr val="000000"/>
                </a:solidFill>
                <a:latin typeface="Arial Narrow"/>
              </a:rPr>
              <a:t>Автоматическое </a:t>
            </a:r>
            <a:r>
              <a:rPr lang="ru-RU" sz="1000" b="0" i="0" u="none" strike="noStrike" dirty="0" err="1" smtClean="0">
                <a:solidFill>
                  <a:srgbClr val="000000"/>
                </a:solidFill>
                <a:latin typeface="Arial Narrow"/>
              </a:rPr>
              <a:t>всёгивание</a:t>
            </a:r>
            <a:endParaRPr sz="1000" b="0" i="0" u="none" strike="noStrike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1 700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62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2024" y="3863186"/>
            <a:ext cx="3539490" cy="1024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0025" algn="l"/>
              </a:tabLst>
            </a:pPr>
            <a:r>
              <a:rPr sz="4500" b="1" dirty="0">
                <a:solidFill>
                  <a:srgbClr val="FFFFFF"/>
                </a:solidFill>
                <a:latin typeface="Arial Narrow"/>
                <a:cs typeface="Arial Narrow"/>
              </a:rPr>
              <a:t>RACE	CLASSIC</a:t>
            </a:r>
            <a:endParaRPr sz="45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lang="ru-RU" sz="2000" dirty="0" smtClean="0">
                <a:solidFill>
                  <a:srgbClr val="FFFF00"/>
                </a:solidFill>
                <a:latin typeface="Arial Narrow"/>
                <a:cs typeface="Arial Narrow"/>
              </a:rPr>
              <a:t>КОЛЛЕКЦИЯ 20|21</a:t>
            </a:r>
            <a:endParaRPr sz="2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6379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WORLDCUP CLASSIC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499776" cy="890628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ts val="1175"/>
              </a:lnSpc>
              <a:spcBef>
                <a:spcPts val="445"/>
              </a:spcBef>
            </a:pPr>
            <a:r>
              <a:rPr lang="ru-RU" sz="1000" spc="-15" dirty="0">
                <a:latin typeface="Arial Narrow"/>
                <a:cs typeface="Arial Narrow"/>
              </a:rPr>
              <a:t>- Установка и регулировка без инструментов </a:t>
            </a:r>
          </a:p>
          <a:p>
            <a:pPr marL="12700">
              <a:lnSpc>
                <a:spcPts val="1175"/>
              </a:lnSpc>
            </a:pPr>
            <a:r>
              <a:rPr lang="ru-RU" sz="1000" spc="-15" dirty="0">
                <a:latin typeface="Arial Narrow"/>
                <a:cs typeface="Arial Narrow"/>
              </a:rPr>
              <a:t>- Фиксатор </a:t>
            </a:r>
            <a:r>
              <a:rPr lang="ru-RU" sz="1000" spc="-15" dirty="0" err="1">
                <a:latin typeface="Arial Narrow"/>
                <a:cs typeface="Arial Narrow"/>
              </a:rPr>
              <a:t>Safe</a:t>
            </a:r>
            <a:r>
              <a:rPr lang="ru-RU" sz="1000" spc="-15" dirty="0">
                <a:latin typeface="Arial Narrow"/>
                <a:cs typeface="Arial Narrow"/>
              </a:rPr>
              <a:t> </a:t>
            </a:r>
            <a:r>
              <a:rPr lang="ru-RU" sz="1000" spc="-15" dirty="0" err="1">
                <a:latin typeface="Arial Narrow"/>
                <a:cs typeface="Arial Narrow"/>
              </a:rPr>
              <a:t>Lock</a:t>
            </a:r>
            <a:r>
              <a:rPr lang="ru-RU" sz="1000" spc="-15" dirty="0">
                <a:latin typeface="Arial Narrow"/>
                <a:cs typeface="Arial Narrow"/>
              </a:rPr>
              <a:t> предотвращает нежелательное открытие  </a:t>
            </a:r>
          </a:p>
          <a:p>
            <a:pPr marL="12700">
              <a:lnSpc>
                <a:spcPts val="1175"/>
              </a:lnSpc>
            </a:pPr>
            <a:r>
              <a:rPr lang="ru-RU" sz="1000" spc="-15" dirty="0">
                <a:latin typeface="Arial Narrow"/>
                <a:cs typeface="Arial Narrow"/>
              </a:rPr>
              <a:t>- Ручное </a:t>
            </a:r>
            <a:r>
              <a:rPr lang="ru-RU" sz="1000" spc="-15" dirty="0" err="1">
                <a:latin typeface="Arial Narrow"/>
                <a:cs typeface="Arial Narrow"/>
              </a:rPr>
              <a:t>встёгивание</a:t>
            </a:r>
            <a:r>
              <a:rPr lang="ru-RU" sz="1000" spc="-15" dirty="0">
                <a:latin typeface="Arial Narrow"/>
                <a:cs typeface="Arial Narrow"/>
              </a:rPr>
              <a:t> и выстегивание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51735" cy="212173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WORLDCUP CLASSIC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Профессиональные гоночные крепления TURNAMIC® для классического хода. Легко устанавливать и просто регулировать без специальных инструментов. Фиксатор </a:t>
            </a:r>
            <a:r>
              <a:rPr lang="ru-RU" sz="1000" dirty="0" err="1">
                <a:latin typeface="Arial Narrow"/>
                <a:cs typeface="Arial Narrow"/>
              </a:rPr>
              <a:t>Safe</a:t>
            </a:r>
            <a:r>
              <a:rPr lang="ru-RU" sz="1000" dirty="0">
                <a:latin typeface="Arial Narrow"/>
                <a:cs typeface="Arial Narrow"/>
              </a:rPr>
              <a:t> </a:t>
            </a:r>
            <a:r>
              <a:rPr lang="ru-RU" sz="1000" dirty="0" err="1">
                <a:latin typeface="Arial Narrow"/>
                <a:cs typeface="Arial Narrow"/>
              </a:rPr>
              <a:t>Lock</a:t>
            </a:r>
            <a:r>
              <a:rPr lang="ru-RU" sz="1000" dirty="0">
                <a:latin typeface="Arial Narrow"/>
                <a:cs typeface="Arial Narrow"/>
              </a:rPr>
              <a:t> предотвращает случайное открытие во время гонок и тренировок.</a:t>
            </a: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24130">
              <a:lnSpc>
                <a:spcPts val="1150"/>
              </a:lnSpc>
              <a:spcBef>
                <a:spcPts val="415"/>
              </a:spcBef>
            </a:pPr>
            <a:r>
              <a:rPr sz="1000" dirty="0">
                <a:latin typeface="Arial Narrow"/>
                <a:cs typeface="Arial Narrow"/>
              </a:rPr>
              <a:t>RACE CODE;SAFE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 LOCK </a:t>
            </a:r>
            <a:r>
              <a:rPr sz="1000" spc="-5" dirty="0">
                <a:latin typeface="Arial Narrow"/>
                <a:cs typeface="Arial Narrow"/>
              </a:rPr>
              <a:t>SLIDER;FLOWFLEX®;TORSION-PROOFED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PROFILE;HEEL PRE-  </a:t>
            </a:r>
            <a:r>
              <a:rPr sz="1000" spc="-10" dirty="0">
                <a:latin typeface="Arial Narrow"/>
                <a:cs typeface="Arial Narrow"/>
              </a:rPr>
              <a:t>ADJUST;CLASSIC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7673342" y="3854900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1251" y="3854900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9925" y="3854899"/>
            <a:ext cx="694942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73964" y="3819023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91876" y="3819023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92638" y="3819023"/>
            <a:ext cx="4933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SAFE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15224" y="3512286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S49119</a:t>
            </a:r>
          </a:p>
          <a:p>
            <a:pPr marL="12700" marR="22225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215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5" name="object 15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7300" y="4935824"/>
            <a:ext cx="4316994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698" y="3854563"/>
            <a:ext cx="664522" cy="45724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6 500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34601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RACE PRO CLASSIC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5824" y="2358711"/>
            <a:ext cx="2432050" cy="1057341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RACE PRO CLASSIC</a:t>
            </a:r>
            <a:r>
              <a:rPr sz="1000" b="1" spc="-10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Профессиональные гоночные крепления для классического хода для лыж с платформой IFP. Крепления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созданы для максимальной скорости, их легко устанавливать и просто регулировать.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15224" y="2358711"/>
            <a:ext cx="2171736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spc="-15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15" dirty="0">
                <a:latin typeface="Arial Narrow"/>
                <a:cs typeface="Arial Narrow"/>
              </a:rPr>
              <a:t>- Прямая передача энергии</a:t>
            </a:r>
          </a:p>
          <a:p>
            <a:pPr marL="12700" marR="5080">
              <a:lnSpc>
                <a:spcPts val="1150"/>
              </a:lnSpc>
            </a:pPr>
            <a:r>
              <a:rPr lang="ru-RU" sz="1000" spc="-15" dirty="0">
                <a:latin typeface="Arial Narrow"/>
                <a:cs typeface="Arial Narrow"/>
              </a:rPr>
              <a:t>- Ручное </a:t>
            </a:r>
            <a:r>
              <a:rPr lang="ru-RU" sz="1000" spc="-15" dirty="0" err="1">
                <a:latin typeface="Arial Narrow"/>
                <a:cs typeface="Arial Narrow"/>
              </a:rPr>
              <a:t>встёгивание</a:t>
            </a:r>
            <a:r>
              <a:rPr lang="ru-RU" sz="1000" spc="-15" dirty="0">
                <a:latin typeface="Arial Narrow"/>
                <a:cs typeface="Arial Narrow"/>
              </a:rPr>
              <a:t> и выстегивание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824" y="3453805"/>
            <a:ext cx="2432685" cy="875881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RACE CODE;TURN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 LOCK </a:t>
            </a:r>
            <a:r>
              <a:rPr sz="1000" spc="-5" dirty="0">
                <a:latin typeface="Arial Narrow"/>
                <a:cs typeface="Arial Narrow"/>
              </a:rPr>
              <a:t>SLIDER;FLOWFLEX®;TORSION-PROOFED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PROFILE;HEEL PRE-  </a:t>
            </a:r>
            <a:r>
              <a:rPr sz="1000" spc="-10" dirty="0">
                <a:latin typeface="Arial Narrow"/>
                <a:cs typeface="Arial Narrow"/>
              </a:rPr>
              <a:t>ADJUST;CLASSIC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7" name="object 7"/>
          <p:cNvSpPr/>
          <p:nvPr/>
        </p:nvSpPr>
        <p:spPr>
          <a:xfrm>
            <a:off x="7673342" y="3752822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2016" y="3752822"/>
            <a:ext cx="694944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1251" y="3752822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9925" y="3752822"/>
            <a:ext cx="694942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73964" y="3716944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1876" y="3716944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2638" y="3716944"/>
            <a:ext cx="5067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15224" y="3410210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RACE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CODE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S50119</a:t>
            </a:r>
          </a:p>
          <a:p>
            <a:pPr marL="12700" marR="22225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</a:t>
            </a:r>
            <a:r>
              <a:rPr lang="ru-RU" sz="1000" dirty="0">
                <a:latin typeface="Arial Narrow"/>
                <a:cs typeface="Arial Narrow"/>
              </a:rPr>
              <a:t>Ручная</a:t>
            </a:r>
            <a:r>
              <a:rPr sz="1000" dirty="0">
                <a:latin typeface="Arial Narrow"/>
                <a:cs typeface="Arial Narrow"/>
              </a:rPr>
              <a:t>  200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7300" y="4935824"/>
            <a:ext cx="323410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5 3</a:t>
            </a:r>
            <a:r>
              <a:rPr lang="ru-RU" dirty="0" smtClean="0"/>
              <a:t>00</a:t>
            </a:r>
            <a:r>
              <a:rPr lang="en-US" dirty="0" smtClean="0"/>
              <a:t>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874" y="468322"/>
            <a:ext cx="27470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RACE CLASSIC</a:t>
            </a:r>
            <a:r>
              <a:rPr spc="-95" dirty="0"/>
              <a:t> </a:t>
            </a:r>
            <a:r>
              <a:rPr dirty="0"/>
              <a:t>IFP</a:t>
            </a:r>
          </a:p>
        </p:txBody>
      </p:sp>
      <p:sp>
        <p:nvSpPr>
          <p:cNvPr id="3" name="object 3"/>
          <p:cNvSpPr/>
          <p:nvPr/>
        </p:nvSpPr>
        <p:spPr>
          <a:xfrm>
            <a:off x="1409700" y="1020508"/>
            <a:ext cx="6010275" cy="129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15224" y="2358711"/>
            <a:ext cx="2675254" cy="749564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ПРЕИМУЩЕСТВА ДЛЯ ПОТРЕБИТЕЛЕЙ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- Установка и регулировка без инструментов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Прямая передача энергии</a:t>
            </a:r>
          </a:p>
          <a:p>
            <a:pPr marL="12700" marR="5080">
              <a:lnSpc>
                <a:spcPts val="1150"/>
              </a:lnSpc>
            </a:pPr>
            <a:r>
              <a:rPr lang="ru-RU" sz="1000" dirty="0">
                <a:latin typeface="Arial Narrow"/>
                <a:cs typeface="Arial Narrow"/>
              </a:rPr>
              <a:t>- Автоматическое </a:t>
            </a:r>
            <a:r>
              <a:rPr lang="ru-RU" sz="1000" dirty="0" err="1">
                <a:latin typeface="Arial Narrow"/>
                <a:cs typeface="Arial Narrow"/>
              </a:rPr>
              <a:t>встёгивание</a:t>
            </a:r>
            <a:r>
              <a:rPr lang="ru-RU" sz="1000" dirty="0">
                <a:latin typeface="Arial Narrow"/>
                <a:cs typeface="Arial Narrow"/>
              </a:rPr>
              <a:t>, ручное выстегивание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5824" y="2358711"/>
            <a:ext cx="2426335" cy="2275623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1000" b="1" dirty="0">
                <a:latin typeface="Arial Narrow"/>
                <a:cs typeface="Arial Narrow"/>
              </a:rPr>
              <a:t>RACE CLASSIC</a:t>
            </a:r>
            <a:r>
              <a:rPr sz="1000" b="1" spc="-5" dirty="0">
                <a:latin typeface="Arial Narrow"/>
                <a:cs typeface="Arial Narrow"/>
              </a:rPr>
              <a:t> </a:t>
            </a:r>
            <a:r>
              <a:rPr sz="1000" b="1" dirty="0">
                <a:latin typeface="Arial Narrow"/>
                <a:cs typeface="Arial Narrow"/>
              </a:rPr>
              <a:t>IFP</a:t>
            </a:r>
            <a:endParaRPr sz="1000" dirty="0">
              <a:latin typeface="Arial Narrow"/>
              <a:cs typeface="Arial Narrow"/>
            </a:endParaRP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r>
              <a:rPr lang="ru-RU" sz="1000" dirty="0">
                <a:latin typeface="Arial Narrow"/>
                <a:cs typeface="Arial Narrow"/>
              </a:rPr>
              <a:t>Спортивные крепления для классического хода для лыж с платформой IFP. Крепления </a:t>
            </a:r>
            <a:r>
              <a:rPr lang="ru-RU" sz="1000" dirty="0">
                <a:solidFill>
                  <a:srgbClr val="000000"/>
                </a:solidFill>
                <a:latin typeface="Arial Narrow"/>
              </a:rPr>
              <a:t>TURNAMIC®</a:t>
            </a:r>
            <a:r>
              <a:rPr lang="ru-RU" sz="1000" dirty="0" smtClean="0">
                <a:latin typeface="Arial Narrow"/>
                <a:cs typeface="Arial Narrow"/>
              </a:rPr>
              <a:t> </a:t>
            </a:r>
            <a:r>
              <a:rPr lang="ru-RU" sz="1000" dirty="0">
                <a:latin typeface="Arial Narrow"/>
                <a:cs typeface="Arial Narrow"/>
              </a:rPr>
              <a:t>устанавливаются и регулируются без дополнительных инструментов.</a:t>
            </a:r>
          </a:p>
          <a:p>
            <a:pPr marL="12700" marR="5080">
              <a:lnSpc>
                <a:spcPts val="1150"/>
              </a:lnSpc>
              <a:spcBef>
                <a:spcPts val="525"/>
              </a:spcBef>
            </a:pPr>
            <a:endParaRPr lang="ru-RU"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endParaRPr lang="ru-RU" sz="10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lang="ru-RU" sz="1000" b="1" dirty="0">
                <a:latin typeface="Arial Narrow"/>
                <a:cs typeface="Arial Narrow"/>
              </a:rPr>
              <a:t>ТЕХНОЛОГИИ</a:t>
            </a:r>
            <a:endParaRPr sz="1000" dirty="0">
              <a:latin typeface="Arial Narrow"/>
              <a:cs typeface="Arial Narrow"/>
            </a:endParaRPr>
          </a:p>
          <a:p>
            <a:pPr marL="12700" marR="311150">
              <a:lnSpc>
                <a:spcPts val="1150"/>
              </a:lnSpc>
              <a:spcBef>
                <a:spcPts val="409"/>
              </a:spcBef>
            </a:pPr>
            <a:r>
              <a:rPr sz="1000" dirty="0">
                <a:latin typeface="Arial Narrow"/>
                <a:cs typeface="Arial Narrow"/>
              </a:rPr>
              <a:t>TURN </a:t>
            </a:r>
            <a:r>
              <a:rPr sz="1000" spc="-5" dirty="0">
                <a:latin typeface="Arial Narrow"/>
                <a:cs typeface="Arial Narrow"/>
              </a:rPr>
              <a:t>LOCK;TOOL </a:t>
            </a:r>
            <a:r>
              <a:rPr sz="1000" dirty="0">
                <a:latin typeface="Arial Narrow"/>
                <a:cs typeface="Arial Narrow"/>
              </a:rPr>
              <a:t>FREE;DOUBLE LOCK  </a:t>
            </a:r>
            <a:r>
              <a:rPr sz="1000" spc="-5" dirty="0">
                <a:latin typeface="Arial Narrow"/>
                <a:cs typeface="Arial Narrow"/>
              </a:rPr>
              <a:t>SLIDER;FLOWFLEX®;TORSION-PROOFED  </a:t>
            </a:r>
            <a:r>
              <a:rPr sz="1000" spc="-10" dirty="0">
                <a:latin typeface="Arial Narrow"/>
                <a:cs typeface="Arial Narrow"/>
              </a:rPr>
              <a:t>BODY;LOW </a:t>
            </a:r>
            <a:r>
              <a:rPr sz="1000" dirty="0">
                <a:latin typeface="Arial Narrow"/>
                <a:cs typeface="Arial Narrow"/>
              </a:rPr>
              <a:t>PROFILE;S</a:t>
            </a:r>
            <a:r>
              <a:rPr lang="de-AT" sz="1000" dirty="0">
                <a:latin typeface="Arial Narrow"/>
                <a:cs typeface="Arial Narrow"/>
              </a:rPr>
              <a:t>TEP-IN</a:t>
            </a:r>
            <a:r>
              <a:rPr sz="1000" dirty="0">
                <a:latin typeface="Arial Narrow"/>
                <a:cs typeface="Arial Narrow"/>
              </a:rPr>
              <a:t>;HEEL PRE-  </a:t>
            </a:r>
            <a:r>
              <a:rPr sz="1000" spc="-10" dirty="0">
                <a:latin typeface="Arial Narrow"/>
                <a:cs typeface="Arial Narrow"/>
              </a:rPr>
              <a:t>ADJUST;CLASSIC</a:t>
            </a:r>
            <a:r>
              <a:rPr sz="1000" spc="-5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FLEXOR</a:t>
            </a:r>
          </a:p>
        </p:txBody>
      </p:sp>
      <p:sp>
        <p:nvSpPr>
          <p:cNvPr id="6" name="object 6"/>
          <p:cNvSpPr/>
          <p:nvPr/>
        </p:nvSpPr>
        <p:spPr>
          <a:xfrm>
            <a:off x="7673342" y="4000628"/>
            <a:ext cx="694942" cy="390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92016" y="4000628"/>
            <a:ext cx="694942" cy="390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91251" y="4000628"/>
            <a:ext cx="694944" cy="3901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9925" y="4000628"/>
            <a:ext cx="694944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73964" y="3964750"/>
            <a:ext cx="535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FLOWFLEX®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1876" y="3964750"/>
            <a:ext cx="618490" cy="2641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>
              <a:lnSpc>
                <a:spcPts val="919"/>
              </a:lnSpc>
              <a:spcBef>
                <a:spcPts val="165"/>
              </a:spcBef>
            </a:pPr>
            <a:r>
              <a:rPr sz="800" dirty="0">
                <a:latin typeface="Arial Narrow"/>
                <a:cs typeface="Arial Narrow"/>
              </a:rPr>
              <a:t>DOUBLE</a:t>
            </a:r>
            <a:r>
              <a:rPr sz="800" spc="-9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  SLIDER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2638" y="3964750"/>
            <a:ext cx="497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 Narrow"/>
                <a:cs typeface="Arial Narrow"/>
              </a:rPr>
              <a:t>TOOL</a:t>
            </a:r>
            <a:r>
              <a:rPr sz="800" spc="-65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FREE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15224" y="3658014"/>
            <a:ext cx="1449070" cy="454659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ru-RU" sz="1000" b="1" dirty="0">
                <a:latin typeface="Arial Narrow"/>
                <a:cs typeface="Arial Narrow"/>
              </a:rPr>
              <a:t>ОСНОВНЫЕ ТЕХНОЛОГИИ</a:t>
            </a:r>
            <a:endParaRPr sz="1000" dirty="0">
              <a:latin typeface="Arial Narrow"/>
              <a:cs typeface="Arial Narrow"/>
            </a:endParaRPr>
          </a:p>
          <a:p>
            <a:pPr marL="708025">
              <a:lnSpc>
                <a:spcPct val="100000"/>
              </a:lnSpc>
              <a:spcBef>
                <a:spcPts val="540"/>
              </a:spcBef>
            </a:pPr>
            <a:r>
              <a:rPr sz="800" dirty="0">
                <a:latin typeface="Arial Narrow"/>
                <a:cs typeface="Arial Narrow"/>
              </a:rPr>
              <a:t>TURN</a:t>
            </a:r>
            <a:r>
              <a:rPr sz="800" spc="-10" dirty="0">
                <a:latin typeface="Arial Narrow"/>
                <a:cs typeface="Arial Narrow"/>
              </a:rPr>
              <a:t> </a:t>
            </a:r>
            <a:r>
              <a:rPr sz="800" dirty="0">
                <a:latin typeface="Arial Narrow"/>
                <a:cs typeface="Arial Narrow"/>
              </a:rPr>
              <a:t>LOCK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110824" y="2358711"/>
            <a:ext cx="818515" cy="93218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ru-RU" sz="1000" b="1" dirty="0">
                <a:latin typeface="Arial Narrow"/>
                <a:cs typeface="Arial Narrow"/>
              </a:rPr>
              <a:t>ИНФОРМАЦИЯ</a:t>
            </a:r>
            <a:endParaRPr sz="1000" dirty="0">
              <a:latin typeface="Arial Narrow"/>
              <a:cs typeface="Arial Narrow"/>
            </a:endParaRPr>
          </a:p>
          <a:p>
            <a:pPr marL="12700" marR="195580">
              <a:lnSpc>
                <a:spcPct val="106900"/>
              </a:lnSpc>
              <a:spcBef>
                <a:spcPts val="360"/>
              </a:spcBef>
            </a:pPr>
            <a:r>
              <a:rPr lang="ru-RU" sz="1000" dirty="0">
                <a:latin typeface="Arial Narrow"/>
                <a:cs typeface="Arial Narrow"/>
              </a:rPr>
              <a:t>Артикул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Стиль</a:t>
            </a:r>
            <a:r>
              <a:rPr sz="1000" dirty="0">
                <a:latin typeface="Arial Narrow"/>
                <a:cs typeface="Arial Narrow"/>
              </a:rPr>
              <a:t>  </a:t>
            </a:r>
            <a:r>
              <a:rPr lang="ru-RU" sz="1000" dirty="0">
                <a:latin typeface="Arial Narrow"/>
                <a:cs typeface="Arial Narrow"/>
              </a:rPr>
              <a:t>Фиксация</a:t>
            </a:r>
            <a:endParaRPr sz="1000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lang="ru-RU" sz="1000" dirty="0">
                <a:latin typeface="Arial Narrow"/>
                <a:cs typeface="Arial Narrow"/>
              </a:rPr>
              <a:t>Вес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20473" y="2613749"/>
            <a:ext cx="384810" cy="6769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000" dirty="0">
                <a:latin typeface="Arial Narrow"/>
                <a:cs typeface="Arial Narrow"/>
              </a:rPr>
              <a:t>S55220</a:t>
            </a:r>
            <a:endParaRPr sz="1000">
              <a:latin typeface="Arial Narrow"/>
              <a:cs typeface="Arial Narrow"/>
            </a:endParaRPr>
          </a:p>
          <a:p>
            <a:pPr marL="12700" marR="27940" algn="just">
              <a:lnSpc>
                <a:spcPct val="106900"/>
              </a:lnSpc>
            </a:pPr>
            <a:r>
              <a:rPr sz="1000" dirty="0">
                <a:latin typeface="Arial Narrow"/>
                <a:cs typeface="Arial Narrow"/>
              </a:rPr>
              <a:t>Classic  step-in  228</a:t>
            </a:r>
            <a:r>
              <a:rPr sz="1000" spc="-30" dirty="0">
                <a:latin typeface="Arial Narrow"/>
                <a:cs typeface="Arial Narrow"/>
              </a:rPr>
              <a:t> </a:t>
            </a:r>
            <a:r>
              <a:rPr sz="1000" dirty="0">
                <a:latin typeface="Arial Narrow"/>
                <a:cs typeface="Arial Narrow"/>
              </a:rPr>
              <a:t>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4903199"/>
            <a:ext cx="9144000" cy="241300"/>
          </a:xfrm>
          <a:custGeom>
            <a:avLst/>
            <a:gdLst/>
            <a:ahLst/>
            <a:cxnLst/>
            <a:rect l="l" t="t" r="r" b="b"/>
            <a:pathLst>
              <a:path w="9144000" h="241300">
                <a:moveTo>
                  <a:pt x="0" y="241199"/>
                </a:moveTo>
                <a:lnTo>
                  <a:pt x="9144000" y="241199"/>
                </a:lnTo>
                <a:lnTo>
                  <a:pt x="9144000" y="0"/>
                </a:lnTo>
                <a:lnTo>
                  <a:pt x="0" y="0"/>
                </a:lnTo>
                <a:lnTo>
                  <a:pt x="0" y="241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7299" y="4935824"/>
            <a:ext cx="3557569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КОЛЛЕКЦИЯ 20|21 // </a:t>
            </a:r>
            <a:r>
              <a:rPr lang="en-US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NORDIC // </a:t>
            </a:r>
            <a:r>
              <a:rPr lang="ru-RU"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Крепления</a:t>
            </a:r>
            <a:r>
              <a:rPr sz="900" dirty="0" smtClean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// RACE</a:t>
            </a:r>
            <a:r>
              <a:rPr sz="900" spc="-9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900" dirty="0">
                <a:solidFill>
                  <a:srgbClr val="FFFFFF"/>
                </a:solidFill>
                <a:latin typeface="Arial Narrow"/>
                <a:cs typeface="Arial Narrow"/>
              </a:rPr>
              <a:t>CLASSIC</a:t>
            </a:r>
            <a:endParaRPr sz="900" dirty="0">
              <a:latin typeface="Arial Narrow"/>
              <a:cs typeface="Arial Narrow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20000" y="1476422"/>
            <a:ext cx="1052512" cy="380351"/>
          </a:xfrm>
          <a:prstGeom prst="roundRect">
            <a:avLst/>
          </a:prstGeom>
          <a:noFill/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3 990</a:t>
            </a:r>
            <a:r>
              <a:rPr lang="ru-RU" dirty="0" smtClean="0"/>
              <a:t> </a:t>
            </a:r>
            <a:r>
              <a:rPr lang="en-US" dirty="0" smtClean="0"/>
              <a:t>P </a:t>
            </a:r>
            <a:endParaRPr lang="ru-RU" dirty="0">
              <a:solidFill>
                <a:srgbClr val="2E2056"/>
              </a:solidFill>
              <a:latin typeface="Helvetica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2069</Words>
  <Application>Microsoft Office PowerPoint</Application>
  <PresentationFormat>Экран (16:9)</PresentationFormat>
  <Paragraphs>471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 Narrow</vt:lpstr>
      <vt:lpstr>Calibri</vt:lpstr>
      <vt:lpstr>Helvetica</vt:lpstr>
      <vt:lpstr>Office Theme</vt:lpstr>
      <vt:lpstr>Презентация PowerPoint</vt:lpstr>
      <vt:lpstr>WORLDCUP SKATE IFP</vt:lpstr>
      <vt:lpstr>RACE PRO SKATE IFP</vt:lpstr>
      <vt:lpstr>RACE SKATE IFP</vt:lpstr>
      <vt:lpstr>Презентация PowerPoint</vt:lpstr>
      <vt:lpstr>Презентация PowerPoint</vt:lpstr>
      <vt:lpstr>WORLDCUP CLASSIC IFP</vt:lpstr>
      <vt:lpstr>RACE PRO CLASSIC IFP</vt:lpstr>
      <vt:lpstr>RACE CLASSIC IFP</vt:lpstr>
      <vt:lpstr>Презентация PowerPoint</vt:lpstr>
      <vt:lpstr>RACE COMBI IFP</vt:lpstr>
      <vt:lpstr>COMPACT COMBI STEP-IN IFP</vt:lpstr>
      <vt:lpstr>Презентация PowerPoint</vt:lpstr>
      <vt:lpstr>CONTROL STEP-IN IFP</vt:lpstr>
      <vt:lpstr>CONTROL STEP-IN IFP</vt:lpstr>
      <vt:lpstr>TOUR STEP-IN IFP</vt:lpstr>
      <vt:lpstr>Презентация PowerPoint</vt:lpstr>
      <vt:lpstr>BCX MAGNUM</vt:lpstr>
      <vt:lpstr>BCX AUTO</vt:lpstr>
      <vt:lpstr>Презентация PowerPoint</vt:lpstr>
      <vt:lpstr>RACE JR SKATE IFP</vt:lpstr>
      <vt:lpstr>RACE JR CLASSIC IFP</vt:lpstr>
      <vt:lpstr>TOUR STEP-IN JR IFP</vt:lpstr>
      <vt:lpstr>Презентация PowerPoint</vt:lpstr>
      <vt:lpstr>ROLLERSKI SKATE</vt:lpstr>
      <vt:lpstr>ROLLERSKI CLASSIC</vt:lpstr>
      <vt:lpstr>Презентация PowerPoint</vt:lpstr>
      <vt:lpstr>JIG ROLLERBINDING кондуктор для установки креплений на лыжероллеры</vt:lpstr>
      <vt:lpstr>ПЛАТФОРМА НА ШУРУПАХ (SMP)</vt:lpstr>
      <vt:lpstr>ПЛАТФОРМА НА ШУРУПАХ JR (SMP-JR)</vt:lpstr>
      <vt:lpstr>ЗАЩИТА ПЛАТФОРМЫ IFP</vt:lpstr>
      <vt:lpstr>ДЕМОПЛАСТИНА IFP</vt:lpstr>
      <vt:lpstr>ДЕМОПЛАСТИНА IFP JR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Andy</dc:creator>
  <cp:lastModifiedBy>Alisov Andrew</cp:lastModifiedBy>
  <cp:revision>28</cp:revision>
  <dcterms:created xsi:type="dcterms:W3CDTF">2019-09-17T08:18:52Z</dcterms:created>
  <dcterms:modified xsi:type="dcterms:W3CDTF">2020-01-15T09:04:28Z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2019-09-17T00:00:00Z</vt:filetime>
  </property>
  <property fmtid="{D5CDD505-2E9C-101B-9397-08002B2CF9AE}" pid="3" name="LastSaved">
    <vt:filetime>2019-09-17T00:00:00Z</vt:filetime>
  </property>
</Properties>
</file>